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9" r:id="rId1"/>
  </p:sldMasterIdLst>
  <p:notesMasterIdLst>
    <p:notesMasterId r:id="rId25"/>
  </p:notesMasterIdLst>
  <p:handoutMasterIdLst>
    <p:handoutMasterId r:id="rId26"/>
  </p:handoutMasterIdLst>
  <p:sldIdLst>
    <p:sldId id="587" r:id="rId2"/>
    <p:sldId id="750" r:id="rId3"/>
    <p:sldId id="743" r:id="rId4"/>
    <p:sldId id="740" r:id="rId5"/>
    <p:sldId id="745" r:id="rId6"/>
    <p:sldId id="742" r:id="rId7"/>
    <p:sldId id="638" r:id="rId8"/>
    <p:sldId id="746" r:id="rId9"/>
    <p:sldId id="747" r:id="rId10"/>
    <p:sldId id="749" r:id="rId11"/>
    <p:sldId id="751" r:id="rId12"/>
    <p:sldId id="639" r:id="rId13"/>
    <p:sldId id="752" r:id="rId14"/>
    <p:sldId id="640" r:id="rId15"/>
    <p:sldId id="641" r:id="rId16"/>
    <p:sldId id="737" r:id="rId17"/>
    <p:sldId id="735" r:id="rId18"/>
    <p:sldId id="753" r:id="rId19"/>
    <p:sldId id="754" r:id="rId20"/>
    <p:sldId id="755" r:id="rId21"/>
    <p:sldId id="757" r:id="rId22"/>
    <p:sldId id="758" r:id="rId23"/>
    <p:sldId id="759" r:id="rId2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Christiansen" initials="MC" lastIdx="14" clrIdx="0"/>
  <p:cmAuthor id="2" name="Dion" initials="D" lastIdx="1" clrIdx="1">
    <p:extLst>
      <p:ext uri="{19B8F6BF-5375-455C-9EA6-DF929625EA0E}">
        <p15:presenceInfo xmlns:p15="http://schemas.microsoft.com/office/powerpoint/2012/main" userId="Dion" providerId="None"/>
      </p:ext>
    </p:extLst>
  </p:cmAuthor>
  <p:cmAuthor id="3" name="Gu" initials="G" lastIdx="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EEEAF2"/>
    <a:srgbClr val="E6E0EC"/>
    <a:srgbClr val="00FF00"/>
    <a:srgbClr val="00B050"/>
    <a:srgbClr val="FAC806"/>
    <a:srgbClr val="00316C"/>
    <a:srgbClr val="E6AA00"/>
    <a:srgbClr val="5C8E3A"/>
    <a:srgbClr val="FF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2" autoAdjust="0"/>
    <p:restoredTop sz="91230" autoAdjust="0"/>
  </p:normalViewPr>
  <p:slideViewPr>
    <p:cSldViewPr>
      <p:cViewPr varScale="1">
        <p:scale>
          <a:sx n="71" d="100"/>
          <a:sy n="71" d="100"/>
        </p:scale>
        <p:origin x="1090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251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6C744-6D63-4244-BF2D-9B94EBE5F8C8}" type="datetimeFigureOut">
              <a:rPr lang="en-US" smtClean="0"/>
              <a:t>5/11/2024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6E8F8-B06B-4160-8A49-B1881A9DAD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53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A6F783-BFE5-46C2-A6FF-183F62C5E0F4}" type="datetimeFigureOut">
              <a:rPr lang="en-US" smtClean="0"/>
              <a:t>5/11/2024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29D306-E699-479B-9FD1-52D62BF043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D306-E699-479B-9FD1-52D62BF0434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94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D306-E699-479B-9FD1-52D62BF0434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05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D306-E699-479B-9FD1-52D62BF0434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312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D306-E699-479B-9FD1-52D62BF0434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26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D306-E699-479B-9FD1-52D62BF0434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22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D306-E699-479B-9FD1-52D62BF0434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4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D306-E699-479B-9FD1-52D62BF0434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124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D306-E699-479B-9FD1-52D62BF0434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83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D306-E699-479B-9FD1-52D62BF0434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341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6" t="12122" r="22760" b="18784"/>
          <a:stretch/>
        </p:blipFill>
        <p:spPr>
          <a:xfrm flipH="1">
            <a:off x="552704" y="685800"/>
            <a:ext cx="3390900" cy="4648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911600" y="685800"/>
            <a:ext cx="7950200" cy="464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29805" y="685800"/>
            <a:ext cx="222899" cy="464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6400" y="5345575"/>
            <a:ext cx="4394200" cy="1219200"/>
          </a:xfrm>
        </p:spPr>
        <p:txBody>
          <a:bodyPr>
            <a:normAutofit/>
          </a:bodyPr>
          <a:lstStyle>
            <a:lvl1pPr marL="0" indent="0">
              <a:buNone/>
              <a:defRPr kumimoji="1" lang="en-US" sz="3600" b="0" kern="1200" dirty="0" smtClean="0">
                <a:solidFill>
                  <a:srgbClr val="262626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indent="0">
              <a:buNone/>
              <a:defRPr kumimoji="1" lang="en-US" sz="2400" b="1" kern="1200" dirty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13" name="Text Placeholder 1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9448799" y="5345575"/>
            <a:ext cx="2350247" cy="549276"/>
          </a:xfrm>
        </p:spPr>
        <p:txBody>
          <a:bodyPr>
            <a:normAutofit/>
          </a:bodyPr>
          <a:lstStyle>
            <a:lvl1pPr marL="0" indent="0" algn="r">
              <a:buNone/>
              <a:defRPr kumimoji="1" lang="en-US" sz="3600" b="0" kern="1200" dirty="0" smtClean="0">
                <a:solidFill>
                  <a:srgbClr val="262626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indent="0">
              <a:buNone/>
              <a:defRPr kumimoji="1" lang="en-US" sz="2400" b="1" kern="1200" dirty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 altLang="ko-KR" dirty="0"/>
              <a:t>2022-03-28</a:t>
            </a:r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 userDrawn="1">
            <p:ph type="title" hasCustomPrompt="1"/>
          </p:nvPr>
        </p:nvSpPr>
        <p:spPr>
          <a:xfrm>
            <a:off x="4114801" y="2743200"/>
            <a:ext cx="7670800" cy="232447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indent="0" algn="r">
              <a:buFont typeface="Arial" pitchFamily="34" charset="0"/>
              <a:buNone/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61432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7" t="27341" r="9710" b="41265"/>
          <a:stretch/>
        </p:blipFill>
        <p:spPr>
          <a:xfrm>
            <a:off x="43180" y="6555293"/>
            <a:ext cx="1676400" cy="264607"/>
          </a:xfrm>
          <a:prstGeom prst="rect">
            <a:avLst/>
          </a:prstGeom>
        </p:spPr>
      </p:pic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34801" y="6553200"/>
            <a:ext cx="457199" cy="3048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AF00E9FC-6548-4D97-8DD1-9533945EA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B7E46E-8674-4000-239F-FC1FF8202244}"/>
              </a:ext>
            </a:extLst>
          </p:cNvPr>
          <p:cNvSpPr/>
          <p:nvPr userDrawn="1"/>
        </p:nvSpPr>
        <p:spPr>
          <a:xfrm>
            <a:off x="10739526" y="0"/>
            <a:ext cx="1452473" cy="1066800"/>
          </a:xfrm>
          <a:prstGeom prst="rect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93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626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80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5" r:id="rId2"/>
    <p:sldLayoutId id="2147483704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US" sz="4000" b="1" kern="1200" dirty="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.jpg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iff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0D2BB-14BF-4E1E-A8E9-8C85B2F3589A}"/>
              </a:ext>
            </a:extLst>
          </p:cNvPr>
          <p:cNvSpPr txBox="1"/>
          <p:nvPr/>
        </p:nvSpPr>
        <p:spPr>
          <a:xfrm>
            <a:off x="3287942" y="2705727"/>
            <a:ext cx="5949642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Reinforcement Learning-</a:t>
            </a:r>
          </a:p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Basic terminology</a:t>
            </a:r>
          </a:p>
        </p:txBody>
      </p:sp>
    </p:spTree>
    <p:extLst>
      <p:ext uri="{BB962C8B-B14F-4D97-AF65-F5344CB8AC3E}">
        <p14:creationId xmlns:p14="http://schemas.microsoft.com/office/powerpoint/2010/main" val="182417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14"/>
    </mc:Choice>
    <mc:Fallback xmlns="">
      <p:transition spd="slow" advTm="2191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D5F683-A79B-442B-9904-072746EF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A5699-3823-41D7-A52B-61886050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A5A441-56A2-424A-BB44-95A8012037B2}"/>
              </a:ext>
            </a:extLst>
          </p:cNvPr>
          <p:cNvCxnSpPr/>
          <p:nvPr/>
        </p:nvCxnSpPr>
        <p:spPr>
          <a:xfrm>
            <a:off x="76200" y="1998980"/>
            <a:ext cx="36576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0F99A9-D64A-4BE8-B235-1A417FADAE0A}"/>
              </a:ext>
            </a:extLst>
          </p:cNvPr>
          <p:cNvCxnSpPr/>
          <p:nvPr/>
        </p:nvCxnSpPr>
        <p:spPr>
          <a:xfrm>
            <a:off x="76200" y="3218180"/>
            <a:ext cx="36576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73EBA2-CDBF-4DAB-BE9A-51A1B00DD566}"/>
              </a:ext>
            </a:extLst>
          </p:cNvPr>
          <p:cNvCxnSpPr/>
          <p:nvPr/>
        </p:nvCxnSpPr>
        <p:spPr>
          <a:xfrm>
            <a:off x="76200" y="4437380"/>
            <a:ext cx="36576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744EE7-0C70-49AA-B961-8E50E02B515C}"/>
              </a:ext>
            </a:extLst>
          </p:cNvPr>
          <p:cNvCxnSpPr>
            <a:cxnSpLocks/>
          </p:cNvCxnSpPr>
          <p:nvPr/>
        </p:nvCxnSpPr>
        <p:spPr>
          <a:xfrm flipV="1">
            <a:off x="76200" y="1998980"/>
            <a:ext cx="0" cy="36576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E057FB-DB0B-4958-B453-76253F7A25C6}"/>
              </a:ext>
            </a:extLst>
          </p:cNvPr>
          <p:cNvCxnSpPr>
            <a:cxnSpLocks/>
          </p:cNvCxnSpPr>
          <p:nvPr/>
        </p:nvCxnSpPr>
        <p:spPr>
          <a:xfrm flipV="1">
            <a:off x="1295400" y="1998980"/>
            <a:ext cx="0" cy="36576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407764-B6BC-4767-91D6-701249EAD256}"/>
              </a:ext>
            </a:extLst>
          </p:cNvPr>
          <p:cNvCxnSpPr>
            <a:cxnSpLocks/>
          </p:cNvCxnSpPr>
          <p:nvPr/>
        </p:nvCxnSpPr>
        <p:spPr>
          <a:xfrm flipV="1">
            <a:off x="2514600" y="1998980"/>
            <a:ext cx="0" cy="36576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0AF5855-0146-493E-B649-CBF8DBD494B8}"/>
              </a:ext>
            </a:extLst>
          </p:cNvPr>
          <p:cNvCxnSpPr>
            <a:cxnSpLocks/>
          </p:cNvCxnSpPr>
          <p:nvPr/>
        </p:nvCxnSpPr>
        <p:spPr>
          <a:xfrm flipV="1">
            <a:off x="3733800" y="1998980"/>
            <a:ext cx="0" cy="36576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60D960-3A4E-461D-89D5-A2D8EDF756D1}"/>
              </a:ext>
            </a:extLst>
          </p:cNvPr>
          <p:cNvCxnSpPr/>
          <p:nvPr/>
        </p:nvCxnSpPr>
        <p:spPr>
          <a:xfrm>
            <a:off x="76200" y="5656580"/>
            <a:ext cx="36576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9B9CB0C-8A2A-4CF4-A305-FBFB211EF2EA}"/>
              </a:ext>
            </a:extLst>
          </p:cNvPr>
          <p:cNvGrpSpPr>
            <a:grpSpLocks noChangeAspect="1"/>
          </p:cNvGrpSpPr>
          <p:nvPr/>
        </p:nvGrpSpPr>
        <p:grpSpPr>
          <a:xfrm>
            <a:off x="319413" y="4534493"/>
            <a:ext cx="732775" cy="1024975"/>
            <a:chOff x="715005" y="4249559"/>
            <a:chExt cx="482584" cy="67501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283620D-DC9B-40B6-8F9C-0725B667840A}"/>
                </a:ext>
              </a:extLst>
            </p:cNvPr>
            <p:cNvSpPr/>
            <p:nvPr/>
          </p:nvSpPr>
          <p:spPr>
            <a:xfrm>
              <a:off x="838200" y="4343400"/>
              <a:ext cx="228592" cy="228596"/>
            </a:xfrm>
            <a:prstGeom prst="ellipse">
              <a:avLst/>
            </a:prstGeom>
            <a:solidFill>
              <a:srgbClr val="FFDE16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EE0D468-7DAD-416B-B52D-74744827D972}"/>
                </a:ext>
              </a:extLst>
            </p:cNvPr>
            <p:cNvSpPr/>
            <p:nvPr/>
          </p:nvSpPr>
          <p:spPr>
            <a:xfrm>
              <a:off x="829301" y="4581684"/>
              <a:ext cx="228592" cy="342893"/>
            </a:xfrm>
            <a:prstGeom prst="ellipse">
              <a:avLst/>
            </a:prstGeom>
            <a:solidFill>
              <a:srgbClr val="FFDE16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5DE0FC4-CC63-4566-85D7-6D83335C987D}"/>
                </a:ext>
              </a:extLst>
            </p:cNvPr>
            <p:cNvSpPr/>
            <p:nvPr/>
          </p:nvSpPr>
          <p:spPr>
            <a:xfrm>
              <a:off x="890293" y="4412703"/>
              <a:ext cx="45719" cy="76196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2793FD4-C323-455E-9A24-7ADB5407514E}"/>
                </a:ext>
              </a:extLst>
            </p:cNvPr>
            <p:cNvSpPr/>
            <p:nvPr/>
          </p:nvSpPr>
          <p:spPr>
            <a:xfrm>
              <a:off x="968997" y="4413422"/>
              <a:ext cx="45719" cy="76196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613D127-7422-4072-B68E-46E15B66E108}"/>
                </a:ext>
              </a:extLst>
            </p:cNvPr>
            <p:cNvSpPr/>
            <p:nvPr/>
          </p:nvSpPr>
          <p:spPr>
            <a:xfrm>
              <a:off x="854748" y="4641384"/>
              <a:ext cx="195495" cy="68337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BE9AE6A-EDBA-4418-8861-756B84066D21}"/>
                </a:ext>
              </a:extLst>
            </p:cNvPr>
            <p:cNvSpPr/>
            <p:nvPr/>
          </p:nvSpPr>
          <p:spPr>
            <a:xfrm>
              <a:off x="838201" y="4730119"/>
              <a:ext cx="213410" cy="68337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74C6576-B20B-401D-A819-2742F7BBCA6C}"/>
                </a:ext>
              </a:extLst>
            </p:cNvPr>
            <p:cNvSpPr/>
            <p:nvPr/>
          </p:nvSpPr>
          <p:spPr>
            <a:xfrm>
              <a:off x="854748" y="4811875"/>
              <a:ext cx="175857" cy="68337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1A3AA1C-86E1-4EEE-8398-321616E7DB2C}"/>
                </a:ext>
              </a:extLst>
            </p:cNvPr>
            <p:cNvSpPr/>
            <p:nvPr/>
          </p:nvSpPr>
          <p:spPr>
            <a:xfrm>
              <a:off x="715005" y="4496281"/>
              <a:ext cx="228592" cy="228596"/>
            </a:xfrm>
            <a:prstGeom prst="ellipse">
              <a:avLst/>
            </a:prstGeom>
            <a:solidFill>
              <a:srgbClr val="D7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6CB5F0F-C62E-4F34-A2C8-05186171A0C3}"/>
                </a:ext>
              </a:extLst>
            </p:cNvPr>
            <p:cNvSpPr/>
            <p:nvPr/>
          </p:nvSpPr>
          <p:spPr>
            <a:xfrm>
              <a:off x="968997" y="4496281"/>
              <a:ext cx="228592" cy="228596"/>
            </a:xfrm>
            <a:prstGeom prst="ellipse">
              <a:avLst/>
            </a:prstGeom>
            <a:solidFill>
              <a:srgbClr val="D7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160CC00-DB76-481F-A8DA-A8F4F93BF485}"/>
                </a:ext>
              </a:extLst>
            </p:cNvPr>
            <p:cNvSpPr/>
            <p:nvPr/>
          </p:nvSpPr>
          <p:spPr>
            <a:xfrm>
              <a:off x="1008380" y="4257230"/>
              <a:ext cx="170180" cy="109030"/>
            </a:xfrm>
            <a:custGeom>
              <a:avLst/>
              <a:gdLst>
                <a:gd name="connsiteX0" fmla="*/ 0 w 170180"/>
                <a:gd name="connsiteY0" fmla="*/ 109030 h 109030"/>
                <a:gd name="connsiteX1" fmla="*/ 63500 w 170180"/>
                <a:gd name="connsiteY1" fmla="*/ 4890 h 109030"/>
                <a:gd name="connsiteX2" fmla="*/ 170180 w 170180"/>
                <a:gd name="connsiteY2" fmla="*/ 17590 h 10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180" h="109030">
                  <a:moveTo>
                    <a:pt x="0" y="109030"/>
                  </a:moveTo>
                  <a:cubicBezTo>
                    <a:pt x="17568" y="64580"/>
                    <a:pt x="35137" y="20130"/>
                    <a:pt x="63500" y="4890"/>
                  </a:cubicBezTo>
                  <a:cubicBezTo>
                    <a:pt x="91863" y="-10350"/>
                    <a:pt x="156633" y="14627"/>
                    <a:pt x="170180" y="1759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AF77AAC-9726-45B7-A4E0-DDC31DC58A11}"/>
                </a:ext>
              </a:extLst>
            </p:cNvPr>
            <p:cNvSpPr/>
            <p:nvPr/>
          </p:nvSpPr>
          <p:spPr>
            <a:xfrm>
              <a:off x="754380" y="4249559"/>
              <a:ext cx="162560" cy="114161"/>
            </a:xfrm>
            <a:custGeom>
              <a:avLst/>
              <a:gdLst>
                <a:gd name="connsiteX0" fmla="*/ 162560 w 162560"/>
                <a:gd name="connsiteY0" fmla="*/ 114161 h 114161"/>
                <a:gd name="connsiteX1" fmla="*/ 86360 w 162560"/>
                <a:gd name="connsiteY1" fmla="*/ 10021 h 114161"/>
                <a:gd name="connsiteX2" fmla="*/ 0 w 162560"/>
                <a:gd name="connsiteY2" fmla="*/ 10021 h 11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560" h="114161">
                  <a:moveTo>
                    <a:pt x="162560" y="114161"/>
                  </a:moveTo>
                  <a:cubicBezTo>
                    <a:pt x="138006" y="70769"/>
                    <a:pt x="113453" y="27378"/>
                    <a:pt x="86360" y="10021"/>
                  </a:cubicBezTo>
                  <a:cubicBezTo>
                    <a:pt x="59267" y="-7336"/>
                    <a:pt x="29633" y="1342"/>
                    <a:pt x="0" y="1002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7BC754DA-88BD-4476-918B-633C9BCE3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78" t="12222" r="5218" b="53333"/>
          <a:stretch/>
        </p:blipFill>
        <p:spPr>
          <a:xfrm>
            <a:off x="1391721" y="3370581"/>
            <a:ext cx="1010584" cy="94067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D851A76-ECD3-4EDF-B511-FF9541C385AB}"/>
              </a:ext>
            </a:extLst>
          </p:cNvPr>
          <p:cNvSpPr/>
          <p:nvPr/>
        </p:nvSpPr>
        <p:spPr>
          <a:xfrm>
            <a:off x="-77643" y="6505936"/>
            <a:ext cx="1903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Images by </a:t>
            </a:r>
            <a:r>
              <a:rPr lang="en-US" dirty="0" err="1">
                <a:solidFill>
                  <a:schemeClr val="bg1"/>
                </a:solidFill>
              </a:rPr>
              <a:t>Freepik</a:t>
            </a:r>
            <a:endParaRPr lang="en-US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38C2DF8-393F-45C6-891E-19A09ECCFE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AF6"/>
              </a:clrFrom>
              <a:clrTo>
                <a:srgbClr val="FFFAF6">
                  <a:alpha val="0"/>
                </a:srgbClr>
              </a:clrTo>
            </a:clrChange>
          </a:blip>
          <a:srcRect l="40586" t="12321" r="45799" b="56118"/>
          <a:stretch/>
        </p:blipFill>
        <p:spPr>
          <a:xfrm>
            <a:off x="463923" y="2223162"/>
            <a:ext cx="443754" cy="68580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C786E19-B25F-4D3D-B002-A2F22EDFC7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AF6"/>
              </a:clrFrom>
              <a:clrTo>
                <a:srgbClr val="FFFAF6">
                  <a:alpha val="0"/>
                </a:srgbClr>
              </a:clrTo>
            </a:clrChange>
          </a:blip>
          <a:srcRect l="40586" t="12321" r="45799" b="56118"/>
          <a:stretch/>
        </p:blipFill>
        <p:spPr>
          <a:xfrm>
            <a:off x="2626896" y="4534493"/>
            <a:ext cx="443754" cy="6858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EEB86E0-A082-4C45-82B4-ACD6310179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AF6"/>
              </a:clrFrom>
              <a:clrTo>
                <a:srgbClr val="FFFAF6">
                  <a:alpha val="0"/>
                </a:srgbClr>
              </a:clrTo>
            </a:clrChange>
          </a:blip>
          <a:srcRect l="40586" t="12321" r="45799" b="56118"/>
          <a:stretch/>
        </p:blipFill>
        <p:spPr>
          <a:xfrm>
            <a:off x="3118316" y="4474800"/>
            <a:ext cx="443754" cy="68580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B58E1D1-6409-4A6E-9275-F1F249BBBA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AF6"/>
              </a:clrFrom>
              <a:clrTo>
                <a:srgbClr val="FFFAF6">
                  <a:alpha val="0"/>
                </a:srgbClr>
              </a:clrTo>
            </a:clrChange>
          </a:blip>
          <a:srcRect l="40586" t="12321" r="45799" b="56118"/>
          <a:stretch/>
        </p:blipFill>
        <p:spPr>
          <a:xfrm>
            <a:off x="3060781" y="4818019"/>
            <a:ext cx="443754" cy="68580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6765317-872F-4CD1-AECE-4CBE6E3B7B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AF6"/>
              </a:clrFrom>
              <a:clrTo>
                <a:srgbClr val="FFFAF6">
                  <a:alpha val="0"/>
                </a:srgbClr>
              </a:clrTo>
            </a:clrChange>
          </a:blip>
          <a:srcRect l="40586" t="12321" r="45799" b="56118"/>
          <a:stretch/>
        </p:blipFill>
        <p:spPr>
          <a:xfrm>
            <a:off x="2617027" y="4817700"/>
            <a:ext cx="443754" cy="6858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9D2208C-1842-4A76-9F8E-7579DAC4DAF8}"/>
              </a:ext>
            </a:extLst>
          </p:cNvPr>
          <p:cNvSpPr txBox="1"/>
          <p:nvPr/>
        </p:nvSpPr>
        <p:spPr>
          <a:xfrm>
            <a:off x="499691" y="366803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77023E-74EE-49D8-8BFD-5ED6C12DD0F2}"/>
              </a:ext>
            </a:extLst>
          </p:cNvPr>
          <p:cNvSpPr txBox="1"/>
          <p:nvPr/>
        </p:nvSpPr>
        <p:spPr>
          <a:xfrm>
            <a:off x="1744778" y="238590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73C9E6-8E12-47BA-81CD-C1FC8978FFE7}"/>
              </a:ext>
            </a:extLst>
          </p:cNvPr>
          <p:cNvSpPr txBox="1"/>
          <p:nvPr/>
        </p:nvSpPr>
        <p:spPr>
          <a:xfrm>
            <a:off x="2952524" y="238590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CA10D5-D4F5-4E86-88CA-DC8FF514948A}"/>
              </a:ext>
            </a:extLst>
          </p:cNvPr>
          <p:cNvSpPr txBox="1"/>
          <p:nvPr/>
        </p:nvSpPr>
        <p:spPr>
          <a:xfrm>
            <a:off x="2952524" y="366803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BE3029E-A8A8-455A-845D-66088A83CE1B}"/>
              </a:ext>
            </a:extLst>
          </p:cNvPr>
          <p:cNvSpPr txBox="1"/>
          <p:nvPr/>
        </p:nvSpPr>
        <p:spPr>
          <a:xfrm>
            <a:off x="1744778" y="488690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DA9664-98F3-4257-BC4C-9A342864516E}"/>
              </a:ext>
            </a:extLst>
          </p:cNvPr>
          <p:cNvSpPr txBox="1"/>
          <p:nvPr/>
        </p:nvSpPr>
        <p:spPr>
          <a:xfrm>
            <a:off x="801576" y="2807691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1650E0-257F-49B9-8336-E4374997F5EA}"/>
              </a:ext>
            </a:extLst>
          </p:cNvPr>
          <p:cNvSpPr txBox="1"/>
          <p:nvPr/>
        </p:nvSpPr>
        <p:spPr>
          <a:xfrm>
            <a:off x="1996037" y="323021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366C17-0D90-4632-BEC2-CF83F30D17F3}"/>
              </a:ext>
            </a:extLst>
          </p:cNvPr>
          <p:cNvSpPr txBox="1"/>
          <p:nvPr/>
        </p:nvSpPr>
        <p:spPr>
          <a:xfrm>
            <a:off x="2498548" y="443286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+5</a:t>
            </a: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DCB2CFF1-5FD8-4D76-9E6C-D7CFB5586729}"/>
              </a:ext>
            </a:extLst>
          </p:cNvPr>
          <p:cNvGraphicFramePr>
            <a:graphicFrameLocks noGrp="1"/>
          </p:cNvGraphicFramePr>
          <p:nvPr/>
        </p:nvGraphicFramePr>
        <p:xfrm>
          <a:off x="3992208" y="1788160"/>
          <a:ext cx="3586480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194805175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8598604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13251114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2261451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178967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Action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885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→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↑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↓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2987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flower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673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Empty 1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4986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Empty 2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6251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Empty 3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9985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Bird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4776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Empty 4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813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Empty 5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4740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Empty 6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235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Flowers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9101569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8D6F219B-DB71-4ABD-8A10-96122A0296B8}"/>
              </a:ext>
            </a:extLst>
          </p:cNvPr>
          <p:cNvSpPr txBox="1"/>
          <p:nvPr/>
        </p:nvSpPr>
        <p:spPr>
          <a:xfrm>
            <a:off x="111760" y="755416"/>
            <a:ext cx="4298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2400" b="1" dirty="0"/>
              <a:t>ε</a:t>
            </a:r>
            <a:r>
              <a:rPr lang="en-US" sz="2400" b="1" dirty="0"/>
              <a:t>-greedy strategy</a:t>
            </a:r>
          </a:p>
          <a:p>
            <a:pPr algn="ctr"/>
            <a:r>
              <a:rPr lang="en-US" sz="2400" dirty="0"/>
              <a:t>if u(0,1) &lt;</a:t>
            </a:r>
            <a:r>
              <a:rPr lang="el-GR" sz="2400" dirty="0"/>
              <a:t> ε</a:t>
            </a:r>
            <a:r>
              <a:rPr lang="en-US" sz="2400" dirty="0"/>
              <a:t>, take random action.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9FEF4D1-BB29-4097-AC22-A14707294D85}"/>
                  </a:ext>
                </a:extLst>
              </p:cNvPr>
              <p:cNvSpPr/>
              <p:nvPr/>
            </p:nvSpPr>
            <p:spPr>
              <a:xfrm>
                <a:off x="8137189" y="1552602"/>
                <a:ext cx="3895938" cy="833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latin typeface="+mj-lt"/>
                  </a:rPr>
                  <a:t>Bellman Optimality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9FEF4D1-BB29-4097-AC22-A14707294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189" y="1552602"/>
                <a:ext cx="3895938" cy="833305"/>
              </a:xfrm>
              <a:prstGeom prst="rect">
                <a:avLst/>
              </a:prstGeom>
              <a:blipFill>
                <a:blip r:embed="rId7"/>
                <a:stretch>
                  <a:fillRect l="-2504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C537FB9-0418-4AA3-BB12-4D70169272D2}"/>
                  </a:ext>
                </a:extLst>
              </p:cNvPr>
              <p:cNvSpPr/>
              <p:nvPr/>
            </p:nvSpPr>
            <p:spPr>
              <a:xfrm>
                <a:off x="8196826" y="2992357"/>
                <a:ext cx="3836302" cy="2553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+mj-lt"/>
                  </a:rPr>
                  <a:t>Loss and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dirty="0"/>
                  <a:t>: Learning rate</a:t>
                </a: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C537FB9-0418-4AA3-BB12-4D7016927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826" y="2992357"/>
                <a:ext cx="3836302" cy="2553328"/>
              </a:xfrm>
              <a:prstGeom prst="rect">
                <a:avLst/>
              </a:prstGeom>
              <a:blipFill>
                <a:blip r:embed="rId8"/>
                <a:stretch>
                  <a:fillRect l="-2544" t="-1909" b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17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938"/>
    </mc:Choice>
    <mc:Fallback xmlns="">
      <p:transition spd="slow" advTm="52293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0D2BB-14BF-4E1E-A8E9-8C85B2F3589A}"/>
              </a:ext>
            </a:extLst>
          </p:cNvPr>
          <p:cNvSpPr txBox="1"/>
          <p:nvPr/>
        </p:nvSpPr>
        <p:spPr>
          <a:xfrm>
            <a:off x="3287942" y="2705727"/>
            <a:ext cx="5949642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</a:rPr>
              <a:t>Reinforcement Learning-</a:t>
            </a:r>
          </a:p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</a:rPr>
              <a:t>Deep Q Network</a:t>
            </a:r>
          </a:p>
        </p:txBody>
      </p:sp>
    </p:spTree>
    <p:extLst>
      <p:ext uri="{BB962C8B-B14F-4D97-AF65-F5344CB8AC3E}">
        <p14:creationId xmlns:p14="http://schemas.microsoft.com/office/powerpoint/2010/main" val="245818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62"/>
    </mc:Choice>
    <mc:Fallback xmlns="">
      <p:transition spd="slow" advTm="1756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D5F683-A79B-442B-9904-072746EF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Challenges of q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A5699-3823-41D7-A52B-61886050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D85C3F-0BBE-4343-A700-7927958DB8A7}"/>
              </a:ext>
            </a:extLst>
          </p:cNvPr>
          <p:cNvCxnSpPr/>
          <p:nvPr/>
        </p:nvCxnSpPr>
        <p:spPr>
          <a:xfrm>
            <a:off x="2022512" y="1600200"/>
            <a:ext cx="36576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ED985A-099B-49F7-84C7-100C417BCDE5}"/>
              </a:ext>
            </a:extLst>
          </p:cNvPr>
          <p:cNvCxnSpPr/>
          <p:nvPr/>
        </p:nvCxnSpPr>
        <p:spPr>
          <a:xfrm>
            <a:off x="2022512" y="2819400"/>
            <a:ext cx="36576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553B2B-E329-4503-AA62-C38AA336D643}"/>
              </a:ext>
            </a:extLst>
          </p:cNvPr>
          <p:cNvCxnSpPr/>
          <p:nvPr/>
        </p:nvCxnSpPr>
        <p:spPr>
          <a:xfrm>
            <a:off x="2022512" y="4038600"/>
            <a:ext cx="36576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1BB68A-266F-4CC7-8434-2A9151FC765B}"/>
              </a:ext>
            </a:extLst>
          </p:cNvPr>
          <p:cNvCxnSpPr>
            <a:cxnSpLocks/>
          </p:cNvCxnSpPr>
          <p:nvPr/>
        </p:nvCxnSpPr>
        <p:spPr>
          <a:xfrm flipV="1">
            <a:off x="2022512" y="1600200"/>
            <a:ext cx="0" cy="36576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60B62F-2CC8-4068-BED4-9C440858395E}"/>
              </a:ext>
            </a:extLst>
          </p:cNvPr>
          <p:cNvCxnSpPr>
            <a:cxnSpLocks/>
          </p:cNvCxnSpPr>
          <p:nvPr/>
        </p:nvCxnSpPr>
        <p:spPr>
          <a:xfrm flipV="1">
            <a:off x="3241712" y="1600200"/>
            <a:ext cx="0" cy="36576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DD601B-FF53-4B89-BC25-CC23D8C4E34D}"/>
              </a:ext>
            </a:extLst>
          </p:cNvPr>
          <p:cNvCxnSpPr>
            <a:cxnSpLocks/>
          </p:cNvCxnSpPr>
          <p:nvPr/>
        </p:nvCxnSpPr>
        <p:spPr>
          <a:xfrm flipV="1">
            <a:off x="4460912" y="1600200"/>
            <a:ext cx="0" cy="36576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CA80A9-B6F4-4264-9D5B-67A32967E487}"/>
              </a:ext>
            </a:extLst>
          </p:cNvPr>
          <p:cNvCxnSpPr>
            <a:cxnSpLocks/>
          </p:cNvCxnSpPr>
          <p:nvPr/>
        </p:nvCxnSpPr>
        <p:spPr>
          <a:xfrm flipV="1">
            <a:off x="5680112" y="1600200"/>
            <a:ext cx="0" cy="36576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C85AD0-7936-400C-97AC-079325C243B2}"/>
              </a:ext>
            </a:extLst>
          </p:cNvPr>
          <p:cNvCxnSpPr/>
          <p:nvPr/>
        </p:nvCxnSpPr>
        <p:spPr>
          <a:xfrm>
            <a:off x="2022512" y="5257800"/>
            <a:ext cx="36576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6B51306-D5A6-4CAE-B721-4F03462CC7A2}"/>
              </a:ext>
            </a:extLst>
          </p:cNvPr>
          <p:cNvGrpSpPr>
            <a:grpSpLocks noChangeAspect="1"/>
          </p:cNvGrpSpPr>
          <p:nvPr/>
        </p:nvGrpSpPr>
        <p:grpSpPr>
          <a:xfrm>
            <a:off x="2265725" y="4135713"/>
            <a:ext cx="732775" cy="1024975"/>
            <a:chOff x="715005" y="4249559"/>
            <a:chExt cx="482584" cy="67501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C70BC63-1372-4D7F-896F-9CACB611D0E6}"/>
                </a:ext>
              </a:extLst>
            </p:cNvPr>
            <p:cNvSpPr/>
            <p:nvPr/>
          </p:nvSpPr>
          <p:spPr>
            <a:xfrm>
              <a:off x="838200" y="4343400"/>
              <a:ext cx="228592" cy="228596"/>
            </a:xfrm>
            <a:prstGeom prst="ellipse">
              <a:avLst/>
            </a:prstGeom>
            <a:solidFill>
              <a:srgbClr val="FFDE16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281CE04-0270-45DC-8AE3-81DC958EC8DA}"/>
                </a:ext>
              </a:extLst>
            </p:cNvPr>
            <p:cNvSpPr/>
            <p:nvPr/>
          </p:nvSpPr>
          <p:spPr>
            <a:xfrm>
              <a:off x="829301" y="4581684"/>
              <a:ext cx="228592" cy="342893"/>
            </a:xfrm>
            <a:prstGeom prst="ellipse">
              <a:avLst/>
            </a:prstGeom>
            <a:solidFill>
              <a:srgbClr val="FFDE16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648C63-3DC0-436D-B061-DD0993F91C27}"/>
                </a:ext>
              </a:extLst>
            </p:cNvPr>
            <p:cNvSpPr/>
            <p:nvPr/>
          </p:nvSpPr>
          <p:spPr>
            <a:xfrm>
              <a:off x="890293" y="4412703"/>
              <a:ext cx="45719" cy="76196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D4E695A-C42F-4220-B0D6-07AB7485B677}"/>
                </a:ext>
              </a:extLst>
            </p:cNvPr>
            <p:cNvSpPr/>
            <p:nvPr/>
          </p:nvSpPr>
          <p:spPr>
            <a:xfrm>
              <a:off x="968997" y="4413422"/>
              <a:ext cx="45719" cy="76196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0DD0116-9113-4009-AF8C-FA55BA077BD6}"/>
                </a:ext>
              </a:extLst>
            </p:cNvPr>
            <p:cNvSpPr/>
            <p:nvPr/>
          </p:nvSpPr>
          <p:spPr>
            <a:xfrm>
              <a:off x="854748" y="4641384"/>
              <a:ext cx="195495" cy="68337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B99E0-B4EA-436C-A63B-ECFF268B0973}"/>
                </a:ext>
              </a:extLst>
            </p:cNvPr>
            <p:cNvSpPr/>
            <p:nvPr/>
          </p:nvSpPr>
          <p:spPr>
            <a:xfrm>
              <a:off x="838201" y="4730119"/>
              <a:ext cx="213410" cy="68337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369EB23-0884-4983-AD50-EE716A6355E7}"/>
                </a:ext>
              </a:extLst>
            </p:cNvPr>
            <p:cNvSpPr/>
            <p:nvPr/>
          </p:nvSpPr>
          <p:spPr>
            <a:xfrm>
              <a:off x="854748" y="4811875"/>
              <a:ext cx="175857" cy="68337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0F393FC-078F-4D0B-ABDD-5894E526947D}"/>
                </a:ext>
              </a:extLst>
            </p:cNvPr>
            <p:cNvSpPr/>
            <p:nvPr/>
          </p:nvSpPr>
          <p:spPr>
            <a:xfrm>
              <a:off x="715005" y="4496281"/>
              <a:ext cx="228592" cy="228596"/>
            </a:xfrm>
            <a:prstGeom prst="ellipse">
              <a:avLst/>
            </a:prstGeom>
            <a:solidFill>
              <a:srgbClr val="D7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ACE5258-7BA6-48F1-A393-D0377BDFAD83}"/>
                </a:ext>
              </a:extLst>
            </p:cNvPr>
            <p:cNvSpPr/>
            <p:nvPr/>
          </p:nvSpPr>
          <p:spPr>
            <a:xfrm>
              <a:off x="968997" y="4496281"/>
              <a:ext cx="228592" cy="228596"/>
            </a:xfrm>
            <a:prstGeom prst="ellipse">
              <a:avLst/>
            </a:prstGeom>
            <a:solidFill>
              <a:srgbClr val="D7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0C84CC5-2C74-448E-92CA-0482B919BCDA}"/>
                </a:ext>
              </a:extLst>
            </p:cNvPr>
            <p:cNvSpPr/>
            <p:nvPr/>
          </p:nvSpPr>
          <p:spPr>
            <a:xfrm>
              <a:off x="1008380" y="4257230"/>
              <a:ext cx="170180" cy="109030"/>
            </a:xfrm>
            <a:custGeom>
              <a:avLst/>
              <a:gdLst>
                <a:gd name="connsiteX0" fmla="*/ 0 w 170180"/>
                <a:gd name="connsiteY0" fmla="*/ 109030 h 109030"/>
                <a:gd name="connsiteX1" fmla="*/ 63500 w 170180"/>
                <a:gd name="connsiteY1" fmla="*/ 4890 h 109030"/>
                <a:gd name="connsiteX2" fmla="*/ 170180 w 170180"/>
                <a:gd name="connsiteY2" fmla="*/ 17590 h 10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180" h="109030">
                  <a:moveTo>
                    <a:pt x="0" y="109030"/>
                  </a:moveTo>
                  <a:cubicBezTo>
                    <a:pt x="17568" y="64580"/>
                    <a:pt x="35137" y="20130"/>
                    <a:pt x="63500" y="4890"/>
                  </a:cubicBezTo>
                  <a:cubicBezTo>
                    <a:pt x="91863" y="-10350"/>
                    <a:pt x="156633" y="14627"/>
                    <a:pt x="170180" y="1759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82B6A5-44B4-469F-9CA1-8C28F089220E}"/>
                </a:ext>
              </a:extLst>
            </p:cNvPr>
            <p:cNvSpPr/>
            <p:nvPr/>
          </p:nvSpPr>
          <p:spPr>
            <a:xfrm>
              <a:off x="754380" y="4249559"/>
              <a:ext cx="162560" cy="114161"/>
            </a:xfrm>
            <a:custGeom>
              <a:avLst/>
              <a:gdLst>
                <a:gd name="connsiteX0" fmla="*/ 162560 w 162560"/>
                <a:gd name="connsiteY0" fmla="*/ 114161 h 114161"/>
                <a:gd name="connsiteX1" fmla="*/ 86360 w 162560"/>
                <a:gd name="connsiteY1" fmla="*/ 10021 h 114161"/>
                <a:gd name="connsiteX2" fmla="*/ 0 w 162560"/>
                <a:gd name="connsiteY2" fmla="*/ 10021 h 11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560" h="114161">
                  <a:moveTo>
                    <a:pt x="162560" y="114161"/>
                  </a:moveTo>
                  <a:cubicBezTo>
                    <a:pt x="138006" y="70769"/>
                    <a:pt x="113453" y="27378"/>
                    <a:pt x="86360" y="10021"/>
                  </a:cubicBezTo>
                  <a:cubicBezTo>
                    <a:pt x="59267" y="-7336"/>
                    <a:pt x="29633" y="1342"/>
                    <a:pt x="0" y="1002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51B8B28-3D36-4E5F-9EA6-83635A0453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78" t="12222" r="5218" b="53333"/>
          <a:stretch/>
        </p:blipFill>
        <p:spPr>
          <a:xfrm>
            <a:off x="3338033" y="2971801"/>
            <a:ext cx="1010584" cy="9406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D0A17E-CDAF-4670-B7C6-CC1F72A185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AF6"/>
              </a:clrFrom>
              <a:clrTo>
                <a:srgbClr val="FFFAF6">
                  <a:alpha val="0"/>
                </a:srgbClr>
              </a:clrTo>
            </a:clrChange>
          </a:blip>
          <a:srcRect l="40586" t="12321" r="45799" b="56118"/>
          <a:stretch/>
        </p:blipFill>
        <p:spPr>
          <a:xfrm>
            <a:off x="2410235" y="1824382"/>
            <a:ext cx="443754" cy="6858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80548A0-3F61-49BF-A348-F150F5D34F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AF6"/>
              </a:clrFrom>
              <a:clrTo>
                <a:srgbClr val="FFFAF6">
                  <a:alpha val="0"/>
                </a:srgbClr>
              </a:clrTo>
            </a:clrChange>
          </a:blip>
          <a:srcRect l="40586" t="12321" r="45799" b="56118"/>
          <a:stretch/>
        </p:blipFill>
        <p:spPr>
          <a:xfrm>
            <a:off x="4573208" y="4135713"/>
            <a:ext cx="443754" cy="6858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105B5FE-6241-4B57-8FFC-93C9E1632E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AF6"/>
              </a:clrFrom>
              <a:clrTo>
                <a:srgbClr val="FFFAF6">
                  <a:alpha val="0"/>
                </a:srgbClr>
              </a:clrTo>
            </a:clrChange>
          </a:blip>
          <a:srcRect l="40586" t="12321" r="45799" b="56118"/>
          <a:stretch/>
        </p:blipFill>
        <p:spPr>
          <a:xfrm>
            <a:off x="5064628" y="4076020"/>
            <a:ext cx="443754" cy="6858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3AA9839-F9ED-47C6-96B0-8D82E4BE69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AF6"/>
              </a:clrFrom>
              <a:clrTo>
                <a:srgbClr val="FFFAF6">
                  <a:alpha val="0"/>
                </a:srgbClr>
              </a:clrTo>
            </a:clrChange>
          </a:blip>
          <a:srcRect l="40586" t="12321" r="45799" b="56118"/>
          <a:stretch/>
        </p:blipFill>
        <p:spPr>
          <a:xfrm>
            <a:off x="5007093" y="4419239"/>
            <a:ext cx="443754" cy="6858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F9D66EE-DD26-424B-9EA3-263DAD8684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AF6"/>
              </a:clrFrom>
              <a:clrTo>
                <a:srgbClr val="FFFAF6">
                  <a:alpha val="0"/>
                </a:srgbClr>
              </a:clrTo>
            </a:clrChange>
          </a:blip>
          <a:srcRect l="40586" t="12321" r="45799" b="56118"/>
          <a:stretch/>
        </p:blipFill>
        <p:spPr>
          <a:xfrm>
            <a:off x="4563339" y="4418920"/>
            <a:ext cx="443754" cy="6858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E9F63AA-D79A-4EF9-9611-7FF0ECA8E4DA}"/>
              </a:ext>
            </a:extLst>
          </p:cNvPr>
          <p:cNvSpPr txBox="1"/>
          <p:nvPr/>
        </p:nvSpPr>
        <p:spPr>
          <a:xfrm>
            <a:off x="2446003" y="326925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7A1DD7-C5D1-4E46-BE8D-AF0593A25176}"/>
              </a:ext>
            </a:extLst>
          </p:cNvPr>
          <p:cNvSpPr txBox="1"/>
          <p:nvPr/>
        </p:nvSpPr>
        <p:spPr>
          <a:xfrm>
            <a:off x="3691090" y="198712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198B56-FC2C-4439-AEA1-6BA041BD71AE}"/>
              </a:ext>
            </a:extLst>
          </p:cNvPr>
          <p:cNvSpPr txBox="1"/>
          <p:nvPr/>
        </p:nvSpPr>
        <p:spPr>
          <a:xfrm>
            <a:off x="4898836" y="198712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D65138-813A-44E0-9576-4B2508818330}"/>
              </a:ext>
            </a:extLst>
          </p:cNvPr>
          <p:cNvSpPr txBox="1"/>
          <p:nvPr/>
        </p:nvSpPr>
        <p:spPr>
          <a:xfrm>
            <a:off x="4898836" y="326925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E31B3F-4D3E-4D07-8E9F-68D0363773B5}"/>
              </a:ext>
            </a:extLst>
          </p:cNvPr>
          <p:cNvSpPr txBox="1"/>
          <p:nvPr/>
        </p:nvSpPr>
        <p:spPr>
          <a:xfrm>
            <a:off x="3691090" y="448812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11972E-EF3A-4281-8230-8819B3A0132E}"/>
              </a:ext>
            </a:extLst>
          </p:cNvPr>
          <p:cNvSpPr txBox="1"/>
          <p:nvPr/>
        </p:nvSpPr>
        <p:spPr>
          <a:xfrm>
            <a:off x="2747888" y="2408911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750B7B-B492-4A92-A016-67295044291D}"/>
              </a:ext>
            </a:extLst>
          </p:cNvPr>
          <p:cNvSpPr txBox="1"/>
          <p:nvPr/>
        </p:nvSpPr>
        <p:spPr>
          <a:xfrm>
            <a:off x="3942349" y="283143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459BEC-1B99-489A-8732-62C84C38EE9B}"/>
              </a:ext>
            </a:extLst>
          </p:cNvPr>
          <p:cNvSpPr txBox="1"/>
          <p:nvPr/>
        </p:nvSpPr>
        <p:spPr>
          <a:xfrm>
            <a:off x="4444860" y="403408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+5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90BC231D-A093-4F15-AD12-7CD600FC23D6}"/>
              </a:ext>
            </a:extLst>
          </p:cNvPr>
          <p:cNvGraphicFramePr>
            <a:graphicFrameLocks noGrp="1"/>
          </p:cNvGraphicFramePr>
          <p:nvPr/>
        </p:nvGraphicFramePr>
        <p:xfrm>
          <a:off x="6849036" y="1389380"/>
          <a:ext cx="3586480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6160">
                  <a:extLst>
                    <a:ext uri="{9D8B030D-6E8A-4147-A177-3AD203B41FA5}">
                      <a16:colId xmlns:a16="http://schemas.microsoft.com/office/drawing/2014/main" val="194805175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8598604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13251114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2261451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178967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Action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885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→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←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↑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↓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2987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flower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673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Empty 1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4986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Empty 2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6251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Empty 3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9985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Bird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4776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Empty 4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813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Empty 5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4740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Empty 6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235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Flowers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910156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3FCBEE7-83D0-44E7-B3AF-A9B538EC2589}"/>
              </a:ext>
            </a:extLst>
          </p:cNvPr>
          <p:cNvSpPr txBox="1"/>
          <p:nvPr/>
        </p:nvSpPr>
        <p:spPr>
          <a:xfrm>
            <a:off x="1550557" y="5970297"/>
            <a:ext cx="9282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Possible actions and states are fairly small for this case. What if it’s large?</a:t>
            </a:r>
          </a:p>
        </p:txBody>
      </p:sp>
    </p:spTree>
    <p:extLst>
      <p:ext uri="{BB962C8B-B14F-4D97-AF65-F5344CB8AC3E}">
        <p14:creationId xmlns:p14="http://schemas.microsoft.com/office/powerpoint/2010/main" val="353860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1"/>
    </mc:Choice>
    <mc:Fallback xmlns="">
      <p:transition spd="slow" advTm="3678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46935F-62FA-4DB1-83AB-5D635E6C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err="1"/>
              <a:t>Dota</a:t>
            </a:r>
            <a:r>
              <a:rPr lang="en-US" sz="3200" b="1" dirty="0"/>
              <a:t> 2 with Large Scale Deep Reinforcement Learning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478D8-6A30-4B27-BEF3-9B8E5BF5D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Multi Agent Reinforcement Learning - CS 159 blog website">
            <a:extLst>
              <a:ext uri="{FF2B5EF4-FFF2-40B4-BE49-F238E27FC236}">
                <a16:creationId xmlns:a16="http://schemas.microsoft.com/office/drawing/2014/main" id="{61221707-ECBA-4BF4-8872-73A5A80BA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838200"/>
            <a:ext cx="79248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78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19"/>
    </mc:Choice>
    <mc:Fallback xmlns="">
      <p:transition spd="slow" advTm="5411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D5F683-A79B-442B-9904-072746EF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Deep Q network (DQN)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A5699-3823-41D7-A52B-61886050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B2BD00C8-6522-4C9D-B001-AFCF03B40A63}"/>
              </a:ext>
            </a:extLst>
          </p:cNvPr>
          <p:cNvGrpSpPr>
            <a:grpSpLocks noChangeAspect="1"/>
          </p:cNvGrpSpPr>
          <p:nvPr/>
        </p:nvGrpSpPr>
        <p:grpSpPr>
          <a:xfrm>
            <a:off x="2514600" y="1066800"/>
            <a:ext cx="6629400" cy="4263742"/>
            <a:chOff x="3352800" y="1737920"/>
            <a:chExt cx="4884714" cy="3141636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36A18135-4427-4785-A094-D7D5E04B81AE}"/>
                </a:ext>
              </a:extLst>
            </p:cNvPr>
            <p:cNvSpPr/>
            <p:nvPr/>
          </p:nvSpPr>
          <p:spPr>
            <a:xfrm flipH="1">
              <a:off x="3352800" y="2470562"/>
              <a:ext cx="211075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8ECDBCAB-779D-405D-972A-B1944922DB3F}"/>
                </a:ext>
              </a:extLst>
            </p:cNvPr>
            <p:cNvSpPr/>
            <p:nvPr/>
          </p:nvSpPr>
          <p:spPr>
            <a:xfrm flipH="1">
              <a:off x="3352800" y="2836882"/>
              <a:ext cx="211075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2870654E-BBEF-45B5-B196-31AEF99228A3}"/>
                </a:ext>
              </a:extLst>
            </p:cNvPr>
            <p:cNvSpPr/>
            <p:nvPr/>
          </p:nvSpPr>
          <p:spPr>
            <a:xfrm flipH="1">
              <a:off x="3352800" y="3203202"/>
              <a:ext cx="211075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D5A29DB6-4430-4F10-BB8A-93D107E3467E}"/>
                </a:ext>
              </a:extLst>
            </p:cNvPr>
            <p:cNvSpPr/>
            <p:nvPr/>
          </p:nvSpPr>
          <p:spPr>
            <a:xfrm flipH="1">
              <a:off x="3352800" y="3935843"/>
              <a:ext cx="211075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539E163-B4D0-44D9-9693-64957A563DDA}"/>
                </a:ext>
              </a:extLst>
            </p:cNvPr>
            <p:cNvSpPr/>
            <p:nvPr/>
          </p:nvSpPr>
          <p:spPr>
            <a:xfrm flipH="1">
              <a:off x="3352800" y="3569522"/>
              <a:ext cx="211075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1AC9187-59B0-4F25-B064-4BDEE478B662}"/>
                </a:ext>
              </a:extLst>
            </p:cNvPr>
            <p:cNvSpPr/>
            <p:nvPr/>
          </p:nvSpPr>
          <p:spPr>
            <a:xfrm flipH="1">
              <a:off x="5689620" y="1737920"/>
              <a:ext cx="211075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35154A9-1CC6-442A-9ED5-8B7BD4CFFF10}"/>
                </a:ext>
              </a:extLst>
            </p:cNvPr>
            <p:cNvSpPr/>
            <p:nvPr/>
          </p:nvSpPr>
          <p:spPr>
            <a:xfrm flipH="1">
              <a:off x="5689620" y="2104240"/>
              <a:ext cx="211075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641EF9D0-868F-4C4B-BC1B-9AAFCBC3297C}"/>
                </a:ext>
              </a:extLst>
            </p:cNvPr>
            <p:cNvSpPr/>
            <p:nvPr/>
          </p:nvSpPr>
          <p:spPr>
            <a:xfrm flipH="1">
              <a:off x="5689620" y="2836881"/>
              <a:ext cx="211075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7E861D5-2807-46FE-89F8-FF7C56B4C6EE}"/>
                </a:ext>
              </a:extLst>
            </p:cNvPr>
            <p:cNvSpPr/>
            <p:nvPr/>
          </p:nvSpPr>
          <p:spPr>
            <a:xfrm flipH="1">
              <a:off x="5689620" y="3203201"/>
              <a:ext cx="211075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B1E34B6-6881-4FDD-AE8F-D0149B97DDCC}"/>
                </a:ext>
              </a:extLst>
            </p:cNvPr>
            <p:cNvSpPr/>
            <p:nvPr/>
          </p:nvSpPr>
          <p:spPr>
            <a:xfrm flipH="1">
              <a:off x="5689620" y="3569521"/>
              <a:ext cx="211075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DBC51A2-D44C-476D-BB65-0640EC713144}"/>
                </a:ext>
              </a:extLst>
            </p:cNvPr>
            <p:cNvSpPr/>
            <p:nvPr/>
          </p:nvSpPr>
          <p:spPr>
            <a:xfrm flipH="1">
              <a:off x="5689620" y="3935841"/>
              <a:ext cx="211075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20B01464-67EE-48B8-9B6D-9EAEC6673934}"/>
                </a:ext>
              </a:extLst>
            </p:cNvPr>
            <p:cNvSpPr/>
            <p:nvPr/>
          </p:nvSpPr>
          <p:spPr>
            <a:xfrm flipH="1">
              <a:off x="5689620" y="4302161"/>
              <a:ext cx="211075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60F8D77-5F1B-4A94-819B-236CDCA284A9}"/>
                </a:ext>
              </a:extLst>
            </p:cNvPr>
            <p:cNvSpPr/>
            <p:nvPr/>
          </p:nvSpPr>
          <p:spPr>
            <a:xfrm flipH="1">
              <a:off x="5689620" y="4668481"/>
              <a:ext cx="211075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E97A94D-FB41-46BB-971A-87E6FC00BCFD}"/>
                </a:ext>
              </a:extLst>
            </p:cNvPr>
            <p:cNvSpPr/>
            <p:nvPr/>
          </p:nvSpPr>
          <p:spPr>
            <a:xfrm flipH="1">
              <a:off x="5689620" y="2470560"/>
              <a:ext cx="211075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6BDB63A5-1469-4479-A6EC-CE512BDC67EC}"/>
                </a:ext>
              </a:extLst>
            </p:cNvPr>
            <p:cNvSpPr/>
            <p:nvPr/>
          </p:nvSpPr>
          <p:spPr>
            <a:xfrm flipH="1">
              <a:off x="4521210" y="2104242"/>
              <a:ext cx="211075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EDAB0F1-793B-4E5A-909F-451004C30611}"/>
                </a:ext>
              </a:extLst>
            </p:cNvPr>
            <p:cNvSpPr/>
            <p:nvPr/>
          </p:nvSpPr>
          <p:spPr>
            <a:xfrm flipH="1">
              <a:off x="4521210" y="2470562"/>
              <a:ext cx="211075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14669F1D-FE61-43C0-99BD-FCB597413E75}"/>
                </a:ext>
              </a:extLst>
            </p:cNvPr>
            <p:cNvSpPr/>
            <p:nvPr/>
          </p:nvSpPr>
          <p:spPr>
            <a:xfrm flipH="1">
              <a:off x="4521210" y="2836882"/>
              <a:ext cx="211075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81ACF9D3-CE13-4E0D-96FC-D42C0275CB54}"/>
                </a:ext>
              </a:extLst>
            </p:cNvPr>
            <p:cNvSpPr/>
            <p:nvPr/>
          </p:nvSpPr>
          <p:spPr>
            <a:xfrm flipH="1">
              <a:off x="4521210" y="3569522"/>
              <a:ext cx="211075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F87C35C-D9E9-490F-A267-39E2194C7A7D}"/>
                </a:ext>
              </a:extLst>
            </p:cNvPr>
            <p:cNvSpPr/>
            <p:nvPr/>
          </p:nvSpPr>
          <p:spPr>
            <a:xfrm flipH="1">
              <a:off x="4521210" y="3935843"/>
              <a:ext cx="211075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0C1C1A9-6F22-459A-92F8-11A40A06B71B}"/>
                </a:ext>
              </a:extLst>
            </p:cNvPr>
            <p:cNvSpPr/>
            <p:nvPr/>
          </p:nvSpPr>
          <p:spPr>
            <a:xfrm flipH="1">
              <a:off x="4521210" y="4302163"/>
              <a:ext cx="211075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8C430F71-EF1E-4545-9189-F477D5BE9177}"/>
                </a:ext>
              </a:extLst>
            </p:cNvPr>
            <p:cNvSpPr/>
            <p:nvPr/>
          </p:nvSpPr>
          <p:spPr>
            <a:xfrm flipH="1">
              <a:off x="4521210" y="3203202"/>
              <a:ext cx="211075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04FFD844-78A9-4408-B8CE-94A9D9D1A5FA}"/>
                </a:ext>
              </a:extLst>
            </p:cNvPr>
            <p:cNvCxnSpPr>
              <a:cxnSpLocks/>
              <a:stCxn id="154" idx="6"/>
              <a:endCxn id="164" idx="2"/>
            </p:cNvCxnSpPr>
            <p:nvPr/>
          </p:nvCxnSpPr>
          <p:spPr>
            <a:xfrm flipH="1">
              <a:off x="4732285" y="1843458"/>
              <a:ext cx="957336" cy="36632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F27F8EFA-F28F-4171-A2B1-A07B870C4080}"/>
                </a:ext>
              </a:extLst>
            </p:cNvPr>
            <p:cNvCxnSpPr>
              <a:cxnSpLocks/>
              <a:stCxn id="154" idx="6"/>
              <a:endCxn id="165" idx="2"/>
            </p:cNvCxnSpPr>
            <p:nvPr/>
          </p:nvCxnSpPr>
          <p:spPr>
            <a:xfrm flipH="1">
              <a:off x="4732285" y="1843458"/>
              <a:ext cx="957336" cy="73264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1E9B8122-5AF4-4ECB-ABED-6A3C55011721}"/>
                </a:ext>
              </a:extLst>
            </p:cNvPr>
            <p:cNvCxnSpPr>
              <a:cxnSpLocks/>
              <a:stCxn id="154" idx="6"/>
              <a:endCxn id="166" idx="2"/>
            </p:cNvCxnSpPr>
            <p:nvPr/>
          </p:nvCxnSpPr>
          <p:spPr>
            <a:xfrm flipH="1">
              <a:off x="4732285" y="1843458"/>
              <a:ext cx="957336" cy="10989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F741C288-6A47-407D-BEF2-17BDAB4B4D5E}"/>
                </a:ext>
              </a:extLst>
            </p:cNvPr>
            <p:cNvCxnSpPr>
              <a:cxnSpLocks/>
              <a:stCxn id="154" idx="6"/>
              <a:endCxn id="170" idx="2"/>
            </p:cNvCxnSpPr>
            <p:nvPr/>
          </p:nvCxnSpPr>
          <p:spPr>
            <a:xfrm flipH="1">
              <a:off x="4732285" y="1843458"/>
              <a:ext cx="957336" cy="146528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21AE906-1A44-45A9-86EB-91FDF7F87420}"/>
                </a:ext>
              </a:extLst>
            </p:cNvPr>
            <p:cNvCxnSpPr>
              <a:cxnSpLocks/>
              <a:stCxn id="154" idx="6"/>
              <a:endCxn id="167" idx="2"/>
            </p:cNvCxnSpPr>
            <p:nvPr/>
          </p:nvCxnSpPr>
          <p:spPr>
            <a:xfrm flipH="1">
              <a:off x="4732285" y="1843458"/>
              <a:ext cx="957336" cy="183160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1055D6B-A4AD-4CD2-83EC-8EF84A64242D}"/>
                </a:ext>
              </a:extLst>
            </p:cNvPr>
            <p:cNvCxnSpPr>
              <a:cxnSpLocks/>
              <a:stCxn id="154" idx="6"/>
              <a:endCxn id="168" idx="2"/>
            </p:cNvCxnSpPr>
            <p:nvPr/>
          </p:nvCxnSpPr>
          <p:spPr>
            <a:xfrm flipH="1">
              <a:off x="4732285" y="1843458"/>
              <a:ext cx="957336" cy="219792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2807E03F-8275-4933-AEFB-1AE0978184BF}"/>
                </a:ext>
              </a:extLst>
            </p:cNvPr>
            <p:cNvCxnSpPr>
              <a:cxnSpLocks/>
              <a:stCxn id="154" idx="6"/>
              <a:endCxn id="169" idx="2"/>
            </p:cNvCxnSpPr>
            <p:nvPr/>
          </p:nvCxnSpPr>
          <p:spPr>
            <a:xfrm flipH="1">
              <a:off x="4732285" y="1843458"/>
              <a:ext cx="957336" cy="256424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E008CE07-9A90-49C3-84D3-1F20A12F6F0D}"/>
                </a:ext>
              </a:extLst>
            </p:cNvPr>
            <p:cNvCxnSpPr>
              <a:cxnSpLocks/>
              <a:stCxn id="155" idx="6"/>
              <a:endCxn id="164" idx="2"/>
            </p:cNvCxnSpPr>
            <p:nvPr/>
          </p:nvCxnSpPr>
          <p:spPr>
            <a:xfrm flipH="1">
              <a:off x="4732285" y="2209777"/>
              <a:ext cx="957336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CE56B343-C865-4B9B-B5CE-F65EB60F6427}"/>
                </a:ext>
              </a:extLst>
            </p:cNvPr>
            <p:cNvCxnSpPr>
              <a:cxnSpLocks/>
              <a:stCxn id="155" idx="6"/>
              <a:endCxn id="165" idx="2"/>
            </p:cNvCxnSpPr>
            <p:nvPr/>
          </p:nvCxnSpPr>
          <p:spPr>
            <a:xfrm flipH="1">
              <a:off x="4732285" y="2209777"/>
              <a:ext cx="957336" cy="36632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9DC81A6F-CF4F-464F-A025-3CF86E707EF9}"/>
                </a:ext>
              </a:extLst>
            </p:cNvPr>
            <p:cNvCxnSpPr>
              <a:cxnSpLocks/>
              <a:stCxn id="155" idx="6"/>
              <a:endCxn id="166" idx="2"/>
            </p:cNvCxnSpPr>
            <p:nvPr/>
          </p:nvCxnSpPr>
          <p:spPr>
            <a:xfrm flipH="1">
              <a:off x="4732285" y="2209777"/>
              <a:ext cx="957336" cy="73264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8D44E858-F16E-451B-B1D7-70197AE296AE}"/>
                </a:ext>
              </a:extLst>
            </p:cNvPr>
            <p:cNvCxnSpPr>
              <a:cxnSpLocks/>
              <a:stCxn id="155" idx="6"/>
              <a:endCxn id="170" idx="2"/>
            </p:cNvCxnSpPr>
            <p:nvPr/>
          </p:nvCxnSpPr>
          <p:spPr>
            <a:xfrm flipH="1">
              <a:off x="4732285" y="2209777"/>
              <a:ext cx="957336" cy="10989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955D35E-4769-4C15-AE23-C67BE984355B}"/>
                </a:ext>
              </a:extLst>
            </p:cNvPr>
            <p:cNvCxnSpPr>
              <a:cxnSpLocks/>
              <a:stCxn id="155" idx="6"/>
              <a:endCxn id="167" idx="2"/>
            </p:cNvCxnSpPr>
            <p:nvPr/>
          </p:nvCxnSpPr>
          <p:spPr>
            <a:xfrm flipH="1">
              <a:off x="4732285" y="2209777"/>
              <a:ext cx="957336" cy="146528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D36D9721-B1D1-466F-9CAE-A027DE0BFA97}"/>
                </a:ext>
              </a:extLst>
            </p:cNvPr>
            <p:cNvCxnSpPr>
              <a:cxnSpLocks/>
              <a:stCxn id="155" idx="6"/>
              <a:endCxn id="168" idx="2"/>
            </p:cNvCxnSpPr>
            <p:nvPr/>
          </p:nvCxnSpPr>
          <p:spPr>
            <a:xfrm flipH="1">
              <a:off x="4732285" y="2209777"/>
              <a:ext cx="957336" cy="183160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6F956484-196A-4444-8352-E9C25C772E69}"/>
                </a:ext>
              </a:extLst>
            </p:cNvPr>
            <p:cNvCxnSpPr>
              <a:cxnSpLocks/>
              <a:stCxn id="155" idx="6"/>
              <a:endCxn id="169" idx="2"/>
            </p:cNvCxnSpPr>
            <p:nvPr/>
          </p:nvCxnSpPr>
          <p:spPr>
            <a:xfrm flipH="1">
              <a:off x="4732285" y="2209777"/>
              <a:ext cx="957336" cy="219792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D53E19CE-83C9-436D-9A2B-B03E7CB7653C}"/>
                </a:ext>
              </a:extLst>
            </p:cNvPr>
            <p:cNvCxnSpPr>
              <a:cxnSpLocks/>
              <a:stCxn id="163" idx="6"/>
              <a:endCxn id="164" idx="2"/>
            </p:cNvCxnSpPr>
            <p:nvPr/>
          </p:nvCxnSpPr>
          <p:spPr>
            <a:xfrm flipH="1" flipV="1">
              <a:off x="4732285" y="2209779"/>
              <a:ext cx="957336" cy="36631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4E7919D4-5DC0-4921-ABB4-1AF47DD529FA}"/>
                </a:ext>
              </a:extLst>
            </p:cNvPr>
            <p:cNvCxnSpPr>
              <a:cxnSpLocks/>
              <a:stCxn id="163" idx="6"/>
              <a:endCxn id="165" idx="2"/>
            </p:cNvCxnSpPr>
            <p:nvPr/>
          </p:nvCxnSpPr>
          <p:spPr>
            <a:xfrm flipH="1">
              <a:off x="4732285" y="2576098"/>
              <a:ext cx="957336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01AA698F-80E1-49D1-AFB8-5EF1D6506EBF}"/>
                </a:ext>
              </a:extLst>
            </p:cNvPr>
            <p:cNvCxnSpPr>
              <a:cxnSpLocks/>
              <a:stCxn id="163" idx="6"/>
              <a:endCxn id="166" idx="2"/>
            </p:cNvCxnSpPr>
            <p:nvPr/>
          </p:nvCxnSpPr>
          <p:spPr>
            <a:xfrm flipH="1">
              <a:off x="4732285" y="2576098"/>
              <a:ext cx="957336" cy="36632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BD6BB586-E528-414F-BD9F-9583AD5E1028}"/>
                </a:ext>
              </a:extLst>
            </p:cNvPr>
            <p:cNvCxnSpPr>
              <a:cxnSpLocks/>
              <a:stCxn id="163" idx="6"/>
              <a:endCxn id="170" idx="2"/>
            </p:cNvCxnSpPr>
            <p:nvPr/>
          </p:nvCxnSpPr>
          <p:spPr>
            <a:xfrm flipH="1">
              <a:off x="4732285" y="2576098"/>
              <a:ext cx="957336" cy="73264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610732E1-ABAD-4DFA-BF14-6E9AA5065684}"/>
                </a:ext>
              </a:extLst>
            </p:cNvPr>
            <p:cNvCxnSpPr>
              <a:cxnSpLocks/>
              <a:stCxn id="163" idx="6"/>
              <a:endCxn id="167" idx="2"/>
            </p:cNvCxnSpPr>
            <p:nvPr/>
          </p:nvCxnSpPr>
          <p:spPr>
            <a:xfrm flipH="1">
              <a:off x="4732285" y="2576098"/>
              <a:ext cx="957336" cy="10989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6314241A-688E-40F4-AF55-BA2E8716329F}"/>
                </a:ext>
              </a:extLst>
            </p:cNvPr>
            <p:cNvCxnSpPr>
              <a:cxnSpLocks/>
              <a:stCxn id="163" idx="6"/>
              <a:endCxn id="168" idx="2"/>
            </p:cNvCxnSpPr>
            <p:nvPr/>
          </p:nvCxnSpPr>
          <p:spPr>
            <a:xfrm flipH="1">
              <a:off x="4732285" y="2576098"/>
              <a:ext cx="957336" cy="146528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BA010147-5B64-4E62-9C3D-2EF484EE1EE1}"/>
                </a:ext>
              </a:extLst>
            </p:cNvPr>
            <p:cNvCxnSpPr>
              <a:cxnSpLocks/>
              <a:stCxn id="163" idx="6"/>
              <a:endCxn id="169" idx="2"/>
            </p:cNvCxnSpPr>
            <p:nvPr/>
          </p:nvCxnSpPr>
          <p:spPr>
            <a:xfrm flipH="1">
              <a:off x="4732285" y="2576098"/>
              <a:ext cx="957336" cy="1831603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B3DDB58F-7DC8-415A-B33A-3A6C6F5DDF7A}"/>
                </a:ext>
              </a:extLst>
            </p:cNvPr>
            <p:cNvCxnSpPr>
              <a:cxnSpLocks/>
              <a:stCxn id="156" idx="6"/>
              <a:endCxn id="164" idx="2"/>
            </p:cNvCxnSpPr>
            <p:nvPr/>
          </p:nvCxnSpPr>
          <p:spPr>
            <a:xfrm flipH="1" flipV="1">
              <a:off x="4732285" y="2209779"/>
              <a:ext cx="957336" cy="73263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878424FA-BAF9-44A7-8D04-AA2B2469B547}"/>
                </a:ext>
              </a:extLst>
            </p:cNvPr>
            <p:cNvCxnSpPr>
              <a:cxnSpLocks/>
              <a:stCxn id="156" idx="6"/>
              <a:endCxn id="165" idx="2"/>
            </p:cNvCxnSpPr>
            <p:nvPr/>
          </p:nvCxnSpPr>
          <p:spPr>
            <a:xfrm flipH="1" flipV="1">
              <a:off x="4732285" y="2576099"/>
              <a:ext cx="957336" cy="36631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E922AE87-542E-49E8-A479-33138DB964C9}"/>
                </a:ext>
              </a:extLst>
            </p:cNvPr>
            <p:cNvCxnSpPr>
              <a:cxnSpLocks/>
              <a:stCxn id="156" idx="6"/>
              <a:endCxn id="166" idx="2"/>
            </p:cNvCxnSpPr>
            <p:nvPr/>
          </p:nvCxnSpPr>
          <p:spPr>
            <a:xfrm flipH="1">
              <a:off x="4732285" y="2942418"/>
              <a:ext cx="957336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93BB6BF6-937D-4892-BE2E-24FF592A1316}"/>
                </a:ext>
              </a:extLst>
            </p:cNvPr>
            <p:cNvCxnSpPr>
              <a:cxnSpLocks/>
              <a:stCxn id="156" idx="6"/>
              <a:endCxn id="170" idx="2"/>
            </p:cNvCxnSpPr>
            <p:nvPr/>
          </p:nvCxnSpPr>
          <p:spPr>
            <a:xfrm flipH="1">
              <a:off x="4732285" y="2942418"/>
              <a:ext cx="957336" cy="36632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8D3C7E98-0979-499E-883E-6D7F1B9C684E}"/>
                </a:ext>
              </a:extLst>
            </p:cNvPr>
            <p:cNvCxnSpPr>
              <a:cxnSpLocks/>
              <a:stCxn id="156" idx="6"/>
              <a:endCxn id="167" idx="2"/>
            </p:cNvCxnSpPr>
            <p:nvPr/>
          </p:nvCxnSpPr>
          <p:spPr>
            <a:xfrm flipH="1">
              <a:off x="4732285" y="2942418"/>
              <a:ext cx="957336" cy="73264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DEE320C4-D3C8-4987-898D-268AD6FF7C03}"/>
                </a:ext>
              </a:extLst>
            </p:cNvPr>
            <p:cNvCxnSpPr>
              <a:cxnSpLocks/>
              <a:stCxn id="156" idx="6"/>
              <a:endCxn id="168" idx="2"/>
            </p:cNvCxnSpPr>
            <p:nvPr/>
          </p:nvCxnSpPr>
          <p:spPr>
            <a:xfrm flipH="1">
              <a:off x="4732285" y="2942418"/>
              <a:ext cx="957336" cy="10989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A4962149-CBED-4322-B51B-B4D46DA7450A}"/>
                </a:ext>
              </a:extLst>
            </p:cNvPr>
            <p:cNvCxnSpPr>
              <a:cxnSpLocks/>
              <a:stCxn id="156" idx="6"/>
              <a:endCxn id="169" idx="2"/>
            </p:cNvCxnSpPr>
            <p:nvPr/>
          </p:nvCxnSpPr>
          <p:spPr>
            <a:xfrm flipH="1">
              <a:off x="4732285" y="2942418"/>
              <a:ext cx="957336" cy="146528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1B3CFF9B-954B-4175-BC09-0F89D833AAEE}"/>
                </a:ext>
              </a:extLst>
            </p:cNvPr>
            <p:cNvCxnSpPr>
              <a:cxnSpLocks/>
              <a:stCxn id="157" idx="6"/>
              <a:endCxn id="164" idx="2"/>
            </p:cNvCxnSpPr>
            <p:nvPr/>
          </p:nvCxnSpPr>
          <p:spPr>
            <a:xfrm flipH="1" flipV="1">
              <a:off x="4732285" y="2209779"/>
              <a:ext cx="957336" cy="109896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3DDFC661-A446-4E86-8EC3-5FF740D30788}"/>
                </a:ext>
              </a:extLst>
            </p:cNvPr>
            <p:cNvCxnSpPr>
              <a:cxnSpLocks/>
              <a:stCxn id="157" idx="6"/>
              <a:endCxn id="165" idx="2"/>
            </p:cNvCxnSpPr>
            <p:nvPr/>
          </p:nvCxnSpPr>
          <p:spPr>
            <a:xfrm flipH="1" flipV="1">
              <a:off x="4732285" y="2576099"/>
              <a:ext cx="957336" cy="73263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2E10D06C-E0F6-4273-8E9B-E7481EEFF776}"/>
                </a:ext>
              </a:extLst>
            </p:cNvPr>
            <p:cNvCxnSpPr>
              <a:cxnSpLocks/>
              <a:stCxn id="157" idx="6"/>
              <a:endCxn id="166" idx="2"/>
            </p:cNvCxnSpPr>
            <p:nvPr/>
          </p:nvCxnSpPr>
          <p:spPr>
            <a:xfrm flipH="1" flipV="1">
              <a:off x="4732285" y="2942420"/>
              <a:ext cx="957336" cy="36631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60FC2D57-6460-4C35-B205-9668EE53AA49}"/>
                </a:ext>
              </a:extLst>
            </p:cNvPr>
            <p:cNvCxnSpPr>
              <a:cxnSpLocks/>
              <a:stCxn id="157" idx="6"/>
              <a:endCxn id="170" idx="2"/>
            </p:cNvCxnSpPr>
            <p:nvPr/>
          </p:nvCxnSpPr>
          <p:spPr>
            <a:xfrm flipH="1">
              <a:off x="4732285" y="3308738"/>
              <a:ext cx="957336" cy="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F90F1645-69B0-4A0E-BCFF-9892E530EEC0}"/>
                </a:ext>
              </a:extLst>
            </p:cNvPr>
            <p:cNvCxnSpPr>
              <a:cxnSpLocks/>
              <a:stCxn id="157" idx="6"/>
              <a:endCxn id="167" idx="2"/>
            </p:cNvCxnSpPr>
            <p:nvPr/>
          </p:nvCxnSpPr>
          <p:spPr>
            <a:xfrm flipH="1">
              <a:off x="4732285" y="3308738"/>
              <a:ext cx="957336" cy="36632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787F3CF2-2760-4A94-94CE-3E25E2752D6D}"/>
                </a:ext>
              </a:extLst>
            </p:cNvPr>
            <p:cNvCxnSpPr>
              <a:cxnSpLocks/>
              <a:stCxn id="157" idx="6"/>
              <a:endCxn id="168" idx="2"/>
            </p:cNvCxnSpPr>
            <p:nvPr/>
          </p:nvCxnSpPr>
          <p:spPr>
            <a:xfrm flipH="1">
              <a:off x="4732285" y="3308738"/>
              <a:ext cx="957336" cy="73264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7B631D45-23CA-4E21-BBC5-74602A6B05B8}"/>
                </a:ext>
              </a:extLst>
            </p:cNvPr>
            <p:cNvCxnSpPr>
              <a:cxnSpLocks/>
              <a:stCxn id="157" idx="6"/>
              <a:endCxn id="169" idx="2"/>
            </p:cNvCxnSpPr>
            <p:nvPr/>
          </p:nvCxnSpPr>
          <p:spPr>
            <a:xfrm flipH="1">
              <a:off x="4732285" y="3308738"/>
              <a:ext cx="957336" cy="10989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C1CE7DAC-744F-4A51-810F-AE37FB45BE02}"/>
                </a:ext>
              </a:extLst>
            </p:cNvPr>
            <p:cNvCxnSpPr>
              <a:cxnSpLocks/>
              <a:stCxn id="158" idx="6"/>
              <a:endCxn id="164" idx="2"/>
            </p:cNvCxnSpPr>
            <p:nvPr/>
          </p:nvCxnSpPr>
          <p:spPr>
            <a:xfrm flipH="1" flipV="1">
              <a:off x="4732285" y="2209779"/>
              <a:ext cx="957336" cy="146527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67B068D4-EBD1-40CC-9E82-2FEC20541A7A}"/>
                </a:ext>
              </a:extLst>
            </p:cNvPr>
            <p:cNvCxnSpPr>
              <a:cxnSpLocks/>
              <a:stCxn id="158" idx="6"/>
              <a:endCxn id="165" idx="2"/>
            </p:cNvCxnSpPr>
            <p:nvPr/>
          </p:nvCxnSpPr>
          <p:spPr>
            <a:xfrm flipH="1" flipV="1">
              <a:off x="4732285" y="2576099"/>
              <a:ext cx="957336" cy="109895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635AB310-0B55-4C93-BFB7-1E032A877F2E}"/>
                </a:ext>
              </a:extLst>
            </p:cNvPr>
            <p:cNvCxnSpPr>
              <a:cxnSpLocks/>
              <a:stCxn id="158" idx="6"/>
              <a:endCxn id="166" idx="2"/>
            </p:cNvCxnSpPr>
            <p:nvPr/>
          </p:nvCxnSpPr>
          <p:spPr>
            <a:xfrm flipH="1" flipV="1">
              <a:off x="4732285" y="2942420"/>
              <a:ext cx="957336" cy="73263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2030A0DE-BE19-441C-9F2D-90773E03383E}"/>
                </a:ext>
              </a:extLst>
            </p:cNvPr>
            <p:cNvCxnSpPr>
              <a:cxnSpLocks/>
              <a:stCxn id="158" idx="6"/>
              <a:endCxn id="170" idx="2"/>
            </p:cNvCxnSpPr>
            <p:nvPr/>
          </p:nvCxnSpPr>
          <p:spPr>
            <a:xfrm flipH="1" flipV="1">
              <a:off x="4732285" y="3308739"/>
              <a:ext cx="957336" cy="36631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5F3CA0C0-D07C-4454-A961-E35F9A587EA5}"/>
                </a:ext>
              </a:extLst>
            </p:cNvPr>
            <p:cNvCxnSpPr>
              <a:cxnSpLocks/>
              <a:stCxn id="158" idx="6"/>
              <a:endCxn id="167" idx="2"/>
            </p:cNvCxnSpPr>
            <p:nvPr/>
          </p:nvCxnSpPr>
          <p:spPr>
            <a:xfrm flipH="1">
              <a:off x="4732285" y="3675058"/>
              <a:ext cx="957336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D7355A6A-BBAD-4761-B3F0-85178662881F}"/>
                </a:ext>
              </a:extLst>
            </p:cNvPr>
            <p:cNvCxnSpPr>
              <a:cxnSpLocks/>
              <a:stCxn id="158" idx="6"/>
              <a:endCxn id="168" idx="2"/>
            </p:cNvCxnSpPr>
            <p:nvPr/>
          </p:nvCxnSpPr>
          <p:spPr>
            <a:xfrm flipH="1">
              <a:off x="4732285" y="3675058"/>
              <a:ext cx="957336" cy="36632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1BE68879-A045-4991-AD69-D2AE460CBF88}"/>
                </a:ext>
              </a:extLst>
            </p:cNvPr>
            <p:cNvCxnSpPr>
              <a:cxnSpLocks/>
              <a:stCxn id="158" idx="6"/>
              <a:endCxn id="169" idx="2"/>
            </p:cNvCxnSpPr>
            <p:nvPr/>
          </p:nvCxnSpPr>
          <p:spPr>
            <a:xfrm flipH="1">
              <a:off x="4732285" y="3675058"/>
              <a:ext cx="957336" cy="73264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D9E2BE1-B41A-4475-86B4-7E8C2B0BA136}"/>
                </a:ext>
              </a:extLst>
            </p:cNvPr>
            <p:cNvCxnSpPr>
              <a:cxnSpLocks/>
              <a:stCxn id="159" idx="6"/>
              <a:endCxn id="164" idx="2"/>
            </p:cNvCxnSpPr>
            <p:nvPr/>
          </p:nvCxnSpPr>
          <p:spPr>
            <a:xfrm flipH="1" flipV="1">
              <a:off x="4732285" y="2209779"/>
              <a:ext cx="957336" cy="183160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62C566C9-223E-433D-9B3A-F725D01702EC}"/>
                </a:ext>
              </a:extLst>
            </p:cNvPr>
            <p:cNvCxnSpPr>
              <a:cxnSpLocks/>
              <a:stCxn id="159" idx="6"/>
              <a:endCxn id="165" idx="2"/>
            </p:cNvCxnSpPr>
            <p:nvPr/>
          </p:nvCxnSpPr>
          <p:spPr>
            <a:xfrm flipH="1" flipV="1">
              <a:off x="4732285" y="2576099"/>
              <a:ext cx="957336" cy="146527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516C0F1B-C559-4C58-9991-CA64050FE680}"/>
                </a:ext>
              </a:extLst>
            </p:cNvPr>
            <p:cNvCxnSpPr>
              <a:cxnSpLocks/>
              <a:stCxn id="159" idx="6"/>
              <a:endCxn id="166" idx="2"/>
            </p:cNvCxnSpPr>
            <p:nvPr/>
          </p:nvCxnSpPr>
          <p:spPr>
            <a:xfrm flipH="1" flipV="1">
              <a:off x="4732285" y="2942420"/>
              <a:ext cx="957336" cy="109895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B8D8EB82-08F8-4D97-A8D4-6E0DFBE07A9D}"/>
                </a:ext>
              </a:extLst>
            </p:cNvPr>
            <p:cNvCxnSpPr>
              <a:cxnSpLocks/>
              <a:stCxn id="159" idx="6"/>
              <a:endCxn id="170" idx="2"/>
            </p:cNvCxnSpPr>
            <p:nvPr/>
          </p:nvCxnSpPr>
          <p:spPr>
            <a:xfrm flipH="1" flipV="1">
              <a:off x="4732285" y="3308739"/>
              <a:ext cx="957336" cy="73263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BD3D21-AF15-44FB-9083-E21A67563823}"/>
                </a:ext>
              </a:extLst>
            </p:cNvPr>
            <p:cNvCxnSpPr>
              <a:cxnSpLocks/>
              <a:stCxn id="159" idx="6"/>
              <a:endCxn id="167" idx="2"/>
            </p:cNvCxnSpPr>
            <p:nvPr/>
          </p:nvCxnSpPr>
          <p:spPr>
            <a:xfrm flipH="1" flipV="1">
              <a:off x="4732285" y="3675059"/>
              <a:ext cx="957336" cy="36631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E5A9BE47-133F-47E2-AB1F-0DCBDD47769A}"/>
                </a:ext>
              </a:extLst>
            </p:cNvPr>
            <p:cNvCxnSpPr>
              <a:cxnSpLocks/>
              <a:stCxn id="159" idx="6"/>
              <a:endCxn id="168" idx="2"/>
            </p:cNvCxnSpPr>
            <p:nvPr/>
          </p:nvCxnSpPr>
          <p:spPr>
            <a:xfrm flipH="1">
              <a:off x="4732285" y="4041378"/>
              <a:ext cx="957336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4F9D6890-8D37-4E93-9A20-D285D0ADDB46}"/>
                </a:ext>
              </a:extLst>
            </p:cNvPr>
            <p:cNvCxnSpPr>
              <a:cxnSpLocks/>
              <a:stCxn id="159" idx="6"/>
              <a:endCxn id="169" idx="2"/>
            </p:cNvCxnSpPr>
            <p:nvPr/>
          </p:nvCxnSpPr>
          <p:spPr>
            <a:xfrm flipH="1">
              <a:off x="4732285" y="4041378"/>
              <a:ext cx="957336" cy="36632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4DB39E7F-EAA4-4406-83C3-38560AF711A4}"/>
                </a:ext>
              </a:extLst>
            </p:cNvPr>
            <p:cNvCxnSpPr>
              <a:cxnSpLocks/>
              <a:stCxn id="160" idx="6"/>
              <a:endCxn id="164" idx="2"/>
            </p:cNvCxnSpPr>
            <p:nvPr/>
          </p:nvCxnSpPr>
          <p:spPr>
            <a:xfrm flipH="1" flipV="1">
              <a:off x="4732285" y="2209779"/>
              <a:ext cx="957336" cy="219792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292B780A-778A-42AB-B514-24688D1EFF0A}"/>
                </a:ext>
              </a:extLst>
            </p:cNvPr>
            <p:cNvCxnSpPr>
              <a:cxnSpLocks/>
              <a:stCxn id="160" idx="6"/>
              <a:endCxn id="165" idx="2"/>
            </p:cNvCxnSpPr>
            <p:nvPr/>
          </p:nvCxnSpPr>
          <p:spPr>
            <a:xfrm flipH="1" flipV="1">
              <a:off x="4732285" y="2576099"/>
              <a:ext cx="957336" cy="183160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D49D9241-4F83-4925-8019-0B16F13360FF}"/>
                </a:ext>
              </a:extLst>
            </p:cNvPr>
            <p:cNvCxnSpPr>
              <a:cxnSpLocks/>
              <a:stCxn id="160" idx="6"/>
              <a:endCxn id="166" idx="2"/>
            </p:cNvCxnSpPr>
            <p:nvPr/>
          </p:nvCxnSpPr>
          <p:spPr>
            <a:xfrm flipH="1" flipV="1">
              <a:off x="4732285" y="2942420"/>
              <a:ext cx="957336" cy="146527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9635D854-752B-44CB-AFCB-834084E5210A}"/>
                </a:ext>
              </a:extLst>
            </p:cNvPr>
            <p:cNvCxnSpPr>
              <a:cxnSpLocks/>
              <a:stCxn id="160" idx="6"/>
              <a:endCxn id="170" idx="2"/>
            </p:cNvCxnSpPr>
            <p:nvPr/>
          </p:nvCxnSpPr>
          <p:spPr>
            <a:xfrm flipH="1" flipV="1">
              <a:off x="4732285" y="3308739"/>
              <a:ext cx="957336" cy="109896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C35F8813-77ED-49D5-B7EF-657E22D68A0D}"/>
                </a:ext>
              </a:extLst>
            </p:cNvPr>
            <p:cNvCxnSpPr>
              <a:cxnSpLocks/>
              <a:stCxn id="160" idx="6"/>
              <a:endCxn id="167" idx="2"/>
            </p:cNvCxnSpPr>
            <p:nvPr/>
          </p:nvCxnSpPr>
          <p:spPr>
            <a:xfrm flipH="1" flipV="1">
              <a:off x="4732285" y="3675059"/>
              <a:ext cx="957336" cy="73263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2D31FDA9-6F3A-49AB-B148-4099ED29259B}"/>
                </a:ext>
              </a:extLst>
            </p:cNvPr>
            <p:cNvCxnSpPr>
              <a:cxnSpLocks/>
              <a:stCxn id="160" idx="6"/>
              <a:endCxn id="168" idx="2"/>
            </p:cNvCxnSpPr>
            <p:nvPr/>
          </p:nvCxnSpPr>
          <p:spPr>
            <a:xfrm flipH="1" flipV="1">
              <a:off x="4732285" y="4041380"/>
              <a:ext cx="957336" cy="36631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395A02F0-32EE-48C2-B175-C8021F31BA0E}"/>
                </a:ext>
              </a:extLst>
            </p:cNvPr>
            <p:cNvCxnSpPr>
              <a:cxnSpLocks/>
              <a:stCxn id="160" idx="6"/>
              <a:endCxn id="169" idx="2"/>
            </p:cNvCxnSpPr>
            <p:nvPr/>
          </p:nvCxnSpPr>
          <p:spPr>
            <a:xfrm flipH="1">
              <a:off x="4732285" y="4407699"/>
              <a:ext cx="957336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26B494A2-948E-43EA-9BC7-09F7EDFD9EE9}"/>
                </a:ext>
              </a:extLst>
            </p:cNvPr>
            <p:cNvCxnSpPr>
              <a:cxnSpLocks/>
              <a:stCxn id="161" idx="6"/>
              <a:endCxn id="164" idx="2"/>
            </p:cNvCxnSpPr>
            <p:nvPr/>
          </p:nvCxnSpPr>
          <p:spPr>
            <a:xfrm flipH="1" flipV="1">
              <a:off x="4732285" y="2209779"/>
              <a:ext cx="957336" cy="256424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7269F421-2FE9-4977-B961-5254CE7963BB}"/>
                </a:ext>
              </a:extLst>
            </p:cNvPr>
            <p:cNvCxnSpPr>
              <a:cxnSpLocks/>
              <a:stCxn id="161" idx="6"/>
              <a:endCxn id="165" idx="2"/>
            </p:cNvCxnSpPr>
            <p:nvPr/>
          </p:nvCxnSpPr>
          <p:spPr>
            <a:xfrm flipH="1" flipV="1">
              <a:off x="4732285" y="2576099"/>
              <a:ext cx="957336" cy="219791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62830E93-F1BA-4B13-B6A9-D71EE488ED13}"/>
                </a:ext>
              </a:extLst>
            </p:cNvPr>
            <p:cNvCxnSpPr>
              <a:cxnSpLocks/>
              <a:stCxn id="161" idx="6"/>
              <a:endCxn id="166" idx="2"/>
            </p:cNvCxnSpPr>
            <p:nvPr/>
          </p:nvCxnSpPr>
          <p:spPr>
            <a:xfrm flipH="1" flipV="1">
              <a:off x="4732285" y="2942420"/>
              <a:ext cx="957336" cy="183159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0787C77A-CB4E-44C0-8BBD-AEAE8186FCCD}"/>
                </a:ext>
              </a:extLst>
            </p:cNvPr>
            <p:cNvCxnSpPr>
              <a:cxnSpLocks/>
              <a:stCxn id="161" idx="6"/>
              <a:endCxn id="170" idx="2"/>
            </p:cNvCxnSpPr>
            <p:nvPr/>
          </p:nvCxnSpPr>
          <p:spPr>
            <a:xfrm flipH="1" flipV="1">
              <a:off x="4732285" y="3308739"/>
              <a:ext cx="957336" cy="146527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2ECB221C-7A1A-4094-BE1D-C89053222939}"/>
                </a:ext>
              </a:extLst>
            </p:cNvPr>
            <p:cNvCxnSpPr>
              <a:cxnSpLocks/>
              <a:stCxn id="161" idx="6"/>
              <a:endCxn id="167" idx="2"/>
            </p:cNvCxnSpPr>
            <p:nvPr/>
          </p:nvCxnSpPr>
          <p:spPr>
            <a:xfrm flipH="1" flipV="1">
              <a:off x="4732285" y="3675059"/>
              <a:ext cx="957336" cy="109895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35424A6E-901C-4430-97BD-660C2B279DE0}"/>
                </a:ext>
              </a:extLst>
            </p:cNvPr>
            <p:cNvCxnSpPr>
              <a:cxnSpLocks/>
              <a:stCxn id="161" idx="6"/>
              <a:endCxn id="168" idx="2"/>
            </p:cNvCxnSpPr>
            <p:nvPr/>
          </p:nvCxnSpPr>
          <p:spPr>
            <a:xfrm flipH="1" flipV="1">
              <a:off x="4732285" y="4041380"/>
              <a:ext cx="957336" cy="73263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8295F936-EA9E-456A-A889-DF9A906F1F2E}"/>
                </a:ext>
              </a:extLst>
            </p:cNvPr>
            <p:cNvCxnSpPr>
              <a:cxnSpLocks/>
              <a:stCxn id="161" idx="6"/>
              <a:endCxn id="169" idx="2"/>
            </p:cNvCxnSpPr>
            <p:nvPr/>
          </p:nvCxnSpPr>
          <p:spPr>
            <a:xfrm flipH="1" flipV="1">
              <a:off x="4732285" y="4407700"/>
              <a:ext cx="957336" cy="366318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352E6374-9942-48D2-BD5C-B66C030610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3875" y="2200899"/>
              <a:ext cx="957336" cy="73264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F45934-BEE9-4DAC-99E2-26985C1319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3875" y="2200899"/>
              <a:ext cx="957336" cy="10989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FD49F678-3F15-41FD-8B1B-FEE930023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3875" y="2200899"/>
              <a:ext cx="957336" cy="146528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3F0C624D-9E97-4332-B74E-5EB9540D0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3875" y="2200899"/>
              <a:ext cx="957336" cy="183160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26FC609A-8596-4A2C-A2D0-2C7BFC888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3875" y="2567219"/>
              <a:ext cx="957336" cy="36632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EA92440B-8E14-4AA4-BA1A-94E726455D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3875" y="2567219"/>
              <a:ext cx="957336" cy="73264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C9ED60B9-B7A5-455C-A33C-68D0B0AE34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3875" y="2567219"/>
              <a:ext cx="957336" cy="10989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424794E5-D83B-4145-96C9-56E0851466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3875" y="2567219"/>
              <a:ext cx="957336" cy="146528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BB48CBC2-7E59-4250-AEDD-EF4663FA20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3875" y="2933539"/>
              <a:ext cx="957336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861121E6-DD92-4482-9DCD-51783A0B2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3875" y="2933539"/>
              <a:ext cx="957336" cy="36632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F5B580B6-C2E4-4A63-B0C6-321CF89A76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3875" y="2933539"/>
              <a:ext cx="957336" cy="73264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0D8E07B2-0BF6-40F2-95DD-BC768ED87C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3875" y="2933539"/>
              <a:ext cx="957336" cy="10989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5C0A39EF-3B21-4708-AB7E-22B97741F6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3875" y="2933541"/>
              <a:ext cx="957336" cy="36631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1C6E9002-9943-471B-B2A5-484F656FC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3875" y="3299859"/>
              <a:ext cx="957336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0660BA07-7A80-4F53-8B39-EEF0947C2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3875" y="3299859"/>
              <a:ext cx="957336" cy="36632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B172047C-5718-4FC0-8DF0-0CEE2B56EF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3875" y="3299859"/>
              <a:ext cx="957336" cy="73264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EBC10F59-18F8-41B5-A325-C1746DD0CC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3875" y="2933541"/>
              <a:ext cx="957336" cy="73263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0F2E6B2A-92A5-4C0F-BAC4-A1B21FA74B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3875" y="3299860"/>
              <a:ext cx="957336" cy="36631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183CE60D-DB57-4946-AA0D-9C9B602E9E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3875" y="3666179"/>
              <a:ext cx="957336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0894C511-7662-4511-A3A6-C8EACC3D47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3875" y="3666179"/>
              <a:ext cx="957336" cy="36632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F783A34F-4353-4C65-AA27-460B12AF44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3875" y="2933541"/>
              <a:ext cx="957336" cy="109895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E42FA65F-3DD3-4DD6-9ADE-B75B32DB96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3875" y="3299860"/>
              <a:ext cx="957336" cy="73263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32637B3B-2DF0-4046-92BD-1622942461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3875" y="3666181"/>
              <a:ext cx="957336" cy="36631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0CFD359-B1B9-4163-8364-179B8934CD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3875" y="4032500"/>
              <a:ext cx="957336" cy="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3059FDB3-075F-4BE5-B519-98487F9B4F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3875" y="2933541"/>
              <a:ext cx="957336" cy="146527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C0FB67CA-9A52-4655-A913-B93ACE4450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3875" y="3299860"/>
              <a:ext cx="957336" cy="109895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AC4F82D7-81D2-4FD5-B587-660E382916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3875" y="3666181"/>
              <a:ext cx="957336" cy="73263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A66C0D1C-7A40-439B-BEBA-A16214F429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3875" y="4032501"/>
              <a:ext cx="957336" cy="366319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31C705B0-73C6-4355-B7F8-3056BFCDF175}"/>
                </a:ext>
              </a:extLst>
            </p:cNvPr>
            <p:cNvCxnSpPr>
              <a:cxnSpLocks/>
              <a:endCxn id="148" idx="2"/>
            </p:cNvCxnSpPr>
            <p:nvPr/>
          </p:nvCxnSpPr>
          <p:spPr>
            <a:xfrm flipH="1" flipV="1">
              <a:off x="3563875" y="2576099"/>
              <a:ext cx="957336" cy="182272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A32061BC-3005-40DD-8C67-810C25678C9E}"/>
                </a:ext>
              </a:extLst>
            </p:cNvPr>
            <p:cNvCxnSpPr>
              <a:cxnSpLocks/>
              <a:endCxn id="148" idx="2"/>
            </p:cNvCxnSpPr>
            <p:nvPr/>
          </p:nvCxnSpPr>
          <p:spPr>
            <a:xfrm flipH="1" flipV="1">
              <a:off x="3563875" y="2576099"/>
              <a:ext cx="957336" cy="145640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CE5D7AD7-C72A-4872-8F97-B725B1053438}"/>
                </a:ext>
              </a:extLst>
            </p:cNvPr>
            <p:cNvCxnSpPr>
              <a:cxnSpLocks/>
              <a:endCxn id="148" idx="2"/>
            </p:cNvCxnSpPr>
            <p:nvPr/>
          </p:nvCxnSpPr>
          <p:spPr>
            <a:xfrm flipH="1" flipV="1">
              <a:off x="3563875" y="2576099"/>
              <a:ext cx="957336" cy="109008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38BCA2D0-00AD-472F-84E4-3184B6DF30CD}"/>
                </a:ext>
              </a:extLst>
            </p:cNvPr>
            <p:cNvCxnSpPr>
              <a:cxnSpLocks/>
              <a:endCxn id="148" idx="2"/>
            </p:cNvCxnSpPr>
            <p:nvPr/>
          </p:nvCxnSpPr>
          <p:spPr>
            <a:xfrm flipH="1" flipV="1">
              <a:off x="3563875" y="2576099"/>
              <a:ext cx="957336" cy="72376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DED3F37F-A76F-418F-AB36-7E819C957E2E}"/>
                </a:ext>
              </a:extLst>
            </p:cNvPr>
            <p:cNvCxnSpPr>
              <a:cxnSpLocks/>
              <a:endCxn id="148" idx="2"/>
            </p:cNvCxnSpPr>
            <p:nvPr/>
          </p:nvCxnSpPr>
          <p:spPr>
            <a:xfrm flipH="1" flipV="1">
              <a:off x="3563875" y="2576099"/>
              <a:ext cx="957336" cy="35744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10CB2EAB-336A-4BB6-9880-2F26D1FDFE33}"/>
                </a:ext>
              </a:extLst>
            </p:cNvPr>
            <p:cNvCxnSpPr>
              <a:cxnSpLocks/>
              <a:endCxn id="148" idx="2"/>
            </p:cNvCxnSpPr>
            <p:nvPr/>
          </p:nvCxnSpPr>
          <p:spPr>
            <a:xfrm flipH="1">
              <a:off x="3563875" y="2567219"/>
              <a:ext cx="957336" cy="888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92B1FB93-1F83-41F7-9531-68A3A86A0876}"/>
                </a:ext>
              </a:extLst>
            </p:cNvPr>
            <p:cNvCxnSpPr>
              <a:cxnSpLocks/>
              <a:endCxn id="148" idx="2"/>
            </p:cNvCxnSpPr>
            <p:nvPr/>
          </p:nvCxnSpPr>
          <p:spPr>
            <a:xfrm flipH="1">
              <a:off x="3563875" y="2200899"/>
              <a:ext cx="957336" cy="375201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799D240-38C7-4386-91A3-7AB5FD361779}"/>
                </a:ext>
              </a:extLst>
            </p:cNvPr>
            <p:cNvSpPr/>
            <p:nvPr/>
          </p:nvSpPr>
          <p:spPr>
            <a:xfrm>
              <a:off x="8026440" y="2461681"/>
              <a:ext cx="211074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4570251-BB14-43AD-BACA-C764162FF168}"/>
                </a:ext>
              </a:extLst>
            </p:cNvPr>
            <p:cNvSpPr/>
            <p:nvPr/>
          </p:nvSpPr>
          <p:spPr>
            <a:xfrm>
              <a:off x="8026440" y="2828001"/>
              <a:ext cx="211074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2C90890-3AB0-4B96-B676-F5D1B68CD11D}"/>
                </a:ext>
              </a:extLst>
            </p:cNvPr>
            <p:cNvSpPr/>
            <p:nvPr/>
          </p:nvSpPr>
          <p:spPr>
            <a:xfrm>
              <a:off x="8026440" y="3194322"/>
              <a:ext cx="211074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509165-2B35-47F5-BB8B-37C26DCE7CDE}"/>
                </a:ext>
              </a:extLst>
            </p:cNvPr>
            <p:cNvSpPr/>
            <p:nvPr/>
          </p:nvSpPr>
          <p:spPr>
            <a:xfrm>
              <a:off x="8026440" y="3926962"/>
              <a:ext cx="211074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322797C-5094-4CF0-83C3-F0FEFCE8606B}"/>
                </a:ext>
              </a:extLst>
            </p:cNvPr>
            <p:cNvSpPr/>
            <p:nvPr/>
          </p:nvSpPr>
          <p:spPr>
            <a:xfrm>
              <a:off x="8026440" y="3560641"/>
              <a:ext cx="211074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B39A91-3671-49EE-82A7-41585046C4BF}"/>
                </a:ext>
              </a:extLst>
            </p:cNvPr>
            <p:cNvSpPr/>
            <p:nvPr/>
          </p:nvSpPr>
          <p:spPr>
            <a:xfrm>
              <a:off x="6858031" y="2095361"/>
              <a:ext cx="211074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43C16D7-A189-4B20-8A01-7327B6F29797}"/>
                </a:ext>
              </a:extLst>
            </p:cNvPr>
            <p:cNvSpPr/>
            <p:nvPr/>
          </p:nvSpPr>
          <p:spPr>
            <a:xfrm>
              <a:off x="6858031" y="2461681"/>
              <a:ext cx="211074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3C0FB1-B56F-4AF0-9DD0-AD2C930A834C}"/>
                </a:ext>
              </a:extLst>
            </p:cNvPr>
            <p:cNvSpPr/>
            <p:nvPr/>
          </p:nvSpPr>
          <p:spPr>
            <a:xfrm>
              <a:off x="6858031" y="2828001"/>
              <a:ext cx="211074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A8008D0-1A51-43F1-90AA-EC8191507F39}"/>
                </a:ext>
              </a:extLst>
            </p:cNvPr>
            <p:cNvSpPr/>
            <p:nvPr/>
          </p:nvSpPr>
          <p:spPr>
            <a:xfrm>
              <a:off x="6858031" y="3560641"/>
              <a:ext cx="211074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5721C64-51EB-4611-93A0-BC4CE3C1277D}"/>
                </a:ext>
              </a:extLst>
            </p:cNvPr>
            <p:cNvSpPr/>
            <p:nvPr/>
          </p:nvSpPr>
          <p:spPr>
            <a:xfrm>
              <a:off x="6858031" y="3926962"/>
              <a:ext cx="211074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46617D4-8424-44EC-B381-85C8482AC58E}"/>
                </a:ext>
              </a:extLst>
            </p:cNvPr>
            <p:cNvSpPr/>
            <p:nvPr/>
          </p:nvSpPr>
          <p:spPr>
            <a:xfrm>
              <a:off x="6858031" y="4293282"/>
              <a:ext cx="211074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B13205F-88C4-4AC0-8D2E-1F49B0AC4094}"/>
                </a:ext>
              </a:extLst>
            </p:cNvPr>
            <p:cNvSpPr/>
            <p:nvPr/>
          </p:nvSpPr>
          <p:spPr>
            <a:xfrm>
              <a:off x="6858031" y="3194322"/>
              <a:ext cx="211074" cy="21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E905BDC-04CD-47C1-8CB9-F866C7EBE816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5900695" y="1834577"/>
              <a:ext cx="957335" cy="3663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488E9AC-E300-42E1-9CE0-C70A28DE3F7A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5900695" y="1834577"/>
              <a:ext cx="957335" cy="73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0D8C54F-167F-4573-ADBF-0FCE0955CA13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>
              <a:off x="5900695" y="1834577"/>
              <a:ext cx="957335" cy="1098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D04C821-4DE8-44F5-A097-6E1164F7534B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5900695" y="1834577"/>
              <a:ext cx="957335" cy="14652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B967ECA-E1B2-45CF-B966-37CC0D80DBA1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>
              <a:off x="5900695" y="1834577"/>
              <a:ext cx="957335" cy="18316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7D8BACD-0DC4-4812-9B4C-51DD3F0C409A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>
              <a:off x="5900695" y="1834577"/>
              <a:ext cx="957335" cy="21979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E3C960C-FF86-4F39-AC33-3BAC3B830C1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5900695" y="1834577"/>
              <a:ext cx="957335" cy="2564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93E6C22-6F94-48DF-9B1F-508068CF9DFA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5900695" y="2200897"/>
              <a:ext cx="95733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B9C29D0-62B6-4FC9-84F3-0030EA841D7C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5900695" y="2200897"/>
              <a:ext cx="957335" cy="3663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777842C-FEBD-4721-88D1-24E1E0E3F9CF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>
              <a:off x="5900695" y="2200897"/>
              <a:ext cx="957335" cy="73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F25C662-30EB-48EF-89BA-4851B91CA677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5900695" y="2200897"/>
              <a:ext cx="957335" cy="1098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6FD7481-36C4-4135-8009-B41E9E6F28A0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>
              <a:off x="5900695" y="2200897"/>
              <a:ext cx="957335" cy="14652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3F6BF45-10EB-4778-9B13-5DB4B2701FFC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>
              <a:off x="5900695" y="2200897"/>
              <a:ext cx="957335" cy="18316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E732F64-158B-45B8-BE98-08DCDD149E5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5900695" y="2200897"/>
              <a:ext cx="957335" cy="21979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D6CA9EA-8935-4E06-B425-E5673213854B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5900695" y="2200898"/>
              <a:ext cx="957335" cy="366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1C25D8A-0E83-483B-AC44-3107CC0509E5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5900695" y="2567217"/>
              <a:ext cx="957335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02F1B4E-D76E-4FF0-A0B9-1F8694815869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>
              <a:off x="5900695" y="2567217"/>
              <a:ext cx="957335" cy="3663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B979568-9923-4EB5-9086-CD67D6A326A2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5900695" y="2567217"/>
              <a:ext cx="957335" cy="73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1722BA1-5815-4C25-A451-907550C29425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>
              <a:off x="5900695" y="2567217"/>
              <a:ext cx="957335" cy="1098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43C7E42-B17A-4F46-BFC4-A4808FEBC377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>
              <a:off x="5900695" y="2567217"/>
              <a:ext cx="957335" cy="14652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9EFD513-0F3E-49B4-A9BA-3F2C8613384E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5900695" y="2567217"/>
              <a:ext cx="957335" cy="1831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47B7942-0073-4724-A051-697B3BD7D400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5900695" y="2200898"/>
              <a:ext cx="957335" cy="7326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BBC0482-054B-40CF-BFFE-FAA5F0F6E37F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5900695" y="2567218"/>
              <a:ext cx="957335" cy="366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DC77601-46DB-4AAD-AA68-160CC516615C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>
              <a:off x="5900695" y="2933537"/>
              <a:ext cx="957335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6CC2A1D-646B-4624-93D6-AADEA830B676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5900695" y="2933537"/>
              <a:ext cx="957335" cy="3663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58DC33C-DB07-45A3-9DB5-EFEDAF68D46C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>
              <a:off x="5900695" y="2933537"/>
              <a:ext cx="957335" cy="73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BAA3F7F-A0E2-4C41-A74C-153B48949535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>
              <a:off x="5900695" y="2933537"/>
              <a:ext cx="957335" cy="1098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953D561-0A7E-4512-97A9-39E992749343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5900695" y="2933537"/>
              <a:ext cx="957335" cy="14652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EF1C2D4-59E3-4185-BF6D-69548FA81D70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5900695" y="2200898"/>
              <a:ext cx="957335" cy="1098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A14B578-82C1-48C4-9424-9FD10E76FBD5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5900695" y="2567218"/>
              <a:ext cx="957335" cy="732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D85F38-3F03-420E-B8E7-ABEBAC2A1F96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5900695" y="2933539"/>
              <a:ext cx="957335" cy="366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352D94C-4F25-4CB3-BD39-7CDE860188A0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5900695" y="3299859"/>
              <a:ext cx="9573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A054833-A1BA-4C45-BD05-55B676153D09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>
              <a:off x="5900695" y="3299859"/>
              <a:ext cx="957335" cy="366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4D0FB71-1CA2-44BB-A7DC-7444680EC63A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>
              <a:off x="5900695" y="3299859"/>
              <a:ext cx="957335" cy="732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44FA6B7-9C09-4D57-AB89-AB81DCD1F265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5900695" y="3299859"/>
              <a:ext cx="957335" cy="1098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C1DCE0E-8D47-4B27-8AB1-D080981B9778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5900695" y="2200898"/>
              <a:ext cx="957335" cy="14652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D8E1BFE-8503-4B29-B0FD-AE34B283A648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5900695" y="2567218"/>
              <a:ext cx="957335" cy="1098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125DC7F-A3B6-4D2E-881D-D467DB84BFA0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5900695" y="2933539"/>
              <a:ext cx="957335" cy="7326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FD76BF8-63BF-4034-9F1F-2DE03A3259C8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5900695" y="3299859"/>
              <a:ext cx="957335" cy="366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3642411-97C5-428C-BCD3-BC72F05B832E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>
              <a:off x="5900695" y="3666178"/>
              <a:ext cx="95733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DADC0BB-7A97-441F-B964-9254AE323070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>
              <a:off x="5900695" y="3666178"/>
              <a:ext cx="957335" cy="3663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23D7F22-5D43-4E07-8839-A841C880EC0B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5900695" y="3666178"/>
              <a:ext cx="957335" cy="73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F0D9BCB-E99B-44C7-95F9-6B94CC2551CF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5900695" y="2200898"/>
              <a:ext cx="957335" cy="1831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112A2CE-542B-4457-A5F3-B2A044B8F467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5900695" y="2567218"/>
              <a:ext cx="957335" cy="1465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00476AC-7A64-4462-9D4A-B3978606B898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5900695" y="2933539"/>
              <a:ext cx="957335" cy="1098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166247F-3F11-462E-9699-854E4C7E5E8A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5900695" y="3299859"/>
              <a:ext cx="957335" cy="732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D620BF0-9661-40AD-871D-5D3DEF46BAA7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5900695" y="3666178"/>
              <a:ext cx="957335" cy="366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92702203-D196-4208-83CB-1388906525DF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>
              <a:off x="5900695" y="4032497"/>
              <a:ext cx="957335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F72B37D-31BC-4232-9873-19875CA18AC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5900695" y="4032497"/>
              <a:ext cx="957335" cy="3663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1CA90D2-7B72-4CC3-AA30-DA817BBBD89B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5900695" y="2200898"/>
              <a:ext cx="957335" cy="2197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9CA1AAC-D7E8-46D6-AA86-101FD6A71F82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5900695" y="2567218"/>
              <a:ext cx="957335" cy="1831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D27E32F-F902-40E2-BA7C-243D58CF89C6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5900695" y="2933539"/>
              <a:ext cx="957335" cy="1465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6FEEA876-44A6-43EC-9DC0-38AF0C72E66E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5900695" y="3299859"/>
              <a:ext cx="957335" cy="1098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65114AA-6E6D-4C49-9A4A-FAE3BE0DBE5B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5900695" y="3666178"/>
              <a:ext cx="957335" cy="7326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3F3BD0C-5412-4102-AA9E-B084CBD2A62C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 flipV="1">
              <a:off x="5900695" y="4032499"/>
              <a:ext cx="957335" cy="366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5FD70EC-BC5C-4062-A434-E1AD6606384E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5900695" y="4398818"/>
              <a:ext cx="957335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EB452C2-AAEF-4DA1-9833-332F04024985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5900695" y="2200898"/>
              <a:ext cx="957335" cy="2564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49F52B4-BCA4-4F99-8D3A-13D30457D7E3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5900695" y="2567218"/>
              <a:ext cx="957335" cy="2197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C56ED51-9CC1-4080-9485-9BCE3C1B1DBF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5900695" y="2933539"/>
              <a:ext cx="957335" cy="1831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EB38746-25AD-4B2B-8B1D-4811FA093A95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5900695" y="3299859"/>
              <a:ext cx="957335" cy="1465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901B036-0B2A-42DE-9B29-FDADB76D2982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5900695" y="3666178"/>
              <a:ext cx="957335" cy="1098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342C9F14-5F6D-4016-B7EF-DD5A1BD3F051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 flipV="1">
              <a:off x="5900695" y="4032499"/>
              <a:ext cx="957335" cy="7326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55BD6F5-6BF4-486C-A85D-A2E162864EE7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5900695" y="4398819"/>
              <a:ext cx="957335" cy="366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6E5C90B-7E5B-4CA6-AF79-0799AE20EB42}"/>
                </a:ext>
              </a:extLst>
            </p:cNvPr>
            <p:cNvCxnSpPr>
              <a:cxnSpLocks/>
            </p:cNvCxnSpPr>
            <p:nvPr/>
          </p:nvCxnSpPr>
          <p:spPr>
            <a:xfrm>
              <a:off x="7069105" y="2192018"/>
              <a:ext cx="957335" cy="73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CFAE1C7-B30A-4087-B0DA-317C3ABA007E}"/>
                </a:ext>
              </a:extLst>
            </p:cNvPr>
            <p:cNvCxnSpPr>
              <a:cxnSpLocks/>
            </p:cNvCxnSpPr>
            <p:nvPr/>
          </p:nvCxnSpPr>
          <p:spPr>
            <a:xfrm>
              <a:off x="7069105" y="2192018"/>
              <a:ext cx="957335" cy="1098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8666737-2829-4D0E-B128-AA0B225AC060}"/>
                </a:ext>
              </a:extLst>
            </p:cNvPr>
            <p:cNvCxnSpPr>
              <a:cxnSpLocks/>
            </p:cNvCxnSpPr>
            <p:nvPr/>
          </p:nvCxnSpPr>
          <p:spPr>
            <a:xfrm>
              <a:off x="7069105" y="2192018"/>
              <a:ext cx="957335" cy="14652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7BD287EB-A0E0-4758-9201-E7CE9448DE98}"/>
                </a:ext>
              </a:extLst>
            </p:cNvPr>
            <p:cNvCxnSpPr>
              <a:cxnSpLocks/>
            </p:cNvCxnSpPr>
            <p:nvPr/>
          </p:nvCxnSpPr>
          <p:spPr>
            <a:xfrm>
              <a:off x="7069105" y="2192018"/>
              <a:ext cx="957335" cy="18316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F3AA7E58-CD35-4D71-8E33-D166E5DC2857}"/>
                </a:ext>
              </a:extLst>
            </p:cNvPr>
            <p:cNvCxnSpPr>
              <a:cxnSpLocks/>
            </p:cNvCxnSpPr>
            <p:nvPr/>
          </p:nvCxnSpPr>
          <p:spPr>
            <a:xfrm>
              <a:off x="7069105" y="2558338"/>
              <a:ext cx="957335" cy="3663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7A873B9D-BD5C-4D9E-842A-6442CC86C902}"/>
                </a:ext>
              </a:extLst>
            </p:cNvPr>
            <p:cNvCxnSpPr>
              <a:cxnSpLocks/>
            </p:cNvCxnSpPr>
            <p:nvPr/>
          </p:nvCxnSpPr>
          <p:spPr>
            <a:xfrm>
              <a:off x="7069105" y="2558338"/>
              <a:ext cx="957335" cy="73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BE50F3E-F232-4C76-BA2D-DA8463368CFE}"/>
                </a:ext>
              </a:extLst>
            </p:cNvPr>
            <p:cNvCxnSpPr>
              <a:cxnSpLocks/>
            </p:cNvCxnSpPr>
            <p:nvPr/>
          </p:nvCxnSpPr>
          <p:spPr>
            <a:xfrm>
              <a:off x="7069105" y="2558338"/>
              <a:ext cx="957335" cy="1098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DFEBF57-CBEF-4886-9942-02114F45A201}"/>
                </a:ext>
              </a:extLst>
            </p:cNvPr>
            <p:cNvCxnSpPr>
              <a:cxnSpLocks/>
            </p:cNvCxnSpPr>
            <p:nvPr/>
          </p:nvCxnSpPr>
          <p:spPr>
            <a:xfrm>
              <a:off x="7069105" y="2558338"/>
              <a:ext cx="957335" cy="14652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F00DFD41-1E7C-40E9-A6F0-705D6A1D557B}"/>
                </a:ext>
              </a:extLst>
            </p:cNvPr>
            <p:cNvCxnSpPr>
              <a:cxnSpLocks/>
            </p:cNvCxnSpPr>
            <p:nvPr/>
          </p:nvCxnSpPr>
          <p:spPr>
            <a:xfrm>
              <a:off x="7069105" y="2924658"/>
              <a:ext cx="957335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83C996F9-2AC0-4776-964A-1541DBE259DB}"/>
                </a:ext>
              </a:extLst>
            </p:cNvPr>
            <p:cNvCxnSpPr>
              <a:cxnSpLocks/>
            </p:cNvCxnSpPr>
            <p:nvPr/>
          </p:nvCxnSpPr>
          <p:spPr>
            <a:xfrm>
              <a:off x="7069105" y="2924658"/>
              <a:ext cx="957335" cy="3663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51F1A44D-9FB7-4B58-B1EA-4CB0C755B293}"/>
                </a:ext>
              </a:extLst>
            </p:cNvPr>
            <p:cNvCxnSpPr>
              <a:cxnSpLocks/>
            </p:cNvCxnSpPr>
            <p:nvPr/>
          </p:nvCxnSpPr>
          <p:spPr>
            <a:xfrm>
              <a:off x="7069105" y="2924658"/>
              <a:ext cx="957335" cy="73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6EF6046-CF87-4A89-AFC8-C15131C37ABB}"/>
                </a:ext>
              </a:extLst>
            </p:cNvPr>
            <p:cNvCxnSpPr>
              <a:cxnSpLocks/>
            </p:cNvCxnSpPr>
            <p:nvPr/>
          </p:nvCxnSpPr>
          <p:spPr>
            <a:xfrm>
              <a:off x="7069105" y="2924658"/>
              <a:ext cx="957335" cy="1098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89F9194C-0CBA-4480-B958-825BBB91E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9105" y="2924660"/>
              <a:ext cx="957335" cy="366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8626D77-8947-4F01-ADBC-F7ADA4FDF18A}"/>
                </a:ext>
              </a:extLst>
            </p:cNvPr>
            <p:cNvCxnSpPr>
              <a:cxnSpLocks/>
            </p:cNvCxnSpPr>
            <p:nvPr/>
          </p:nvCxnSpPr>
          <p:spPr>
            <a:xfrm>
              <a:off x="7069105" y="3290979"/>
              <a:ext cx="957335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B9BCE6D-BEA6-4404-9AE5-648AA7FE213E}"/>
                </a:ext>
              </a:extLst>
            </p:cNvPr>
            <p:cNvCxnSpPr>
              <a:cxnSpLocks/>
            </p:cNvCxnSpPr>
            <p:nvPr/>
          </p:nvCxnSpPr>
          <p:spPr>
            <a:xfrm>
              <a:off x="7069105" y="3290979"/>
              <a:ext cx="957335" cy="3663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5748F0C4-9A1A-442D-91D8-0A09FF6C5B8D}"/>
                </a:ext>
              </a:extLst>
            </p:cNvPr>
            <p:cNvCxnSpPr>
              <a:cxnSpLocks/>
            </p:cNvCxnSpPr>
            <p:nvPr/>
          </p:nvCxnSpPr>
          <p:spPr>
            <a:xfrm>
              <a:off x="7069105" y="3290979"/>
              <a:ext cx="957335" cy="73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97DF07F1-55E7-4EF7-BA66-B54271AF10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9105" y="2924660"/>
              <a:ext cx="957335" cy="7326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DAF9B4FC-D6F9-4A2F-B46F-62AB2A243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9105" y="3290979"/>
              <a:ext cx="957335" cy="366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AD4F10F1-42BE-4CF5-AB19-3AAC3883D6C0}"/>
                </a:ext>
              </a:extLst>
            </p:cNvPr>
            <p:cNvCxnSpPr>
              <a:cxnSpLocks/>
            </p:cNvCxnSpPr>
            <p:nvPr/>
          </p:nvCxnSpPr>
          <p:spPr>
            <a:xfrm>
              <a:off x="7069105" y="3657298"/>
              <a:ext cx="957335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3107D189-8945-469F-B626-EBF823C9ED17}"/>
                </a:ext>
              </a:extLst>
            </p:cNvPr>
            <p:cNvCxnSpPr>
              <a:cxnSpLocks/>
            </p:cNvCxnSpPr>
            <p:nvPr/>
          </p:nvCxnSpPr>
          <p:spPr>
            <a:xfrm>
              <a:off x="7069105" y="3657298"/>
              <a:ext cx="957335" cy="3663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6E40095-D7BC-48D3-ADC6-A48B1F1C3E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9105" y="2924660"/>
              <a:ext cx="957335" cy="1098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9F1BAFC1-9BC5-49AC-8023-85B9BFDA3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9105" y="3290979"/>
              <a:ext cx="957335" cy="7326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34222D6D-AD50-429A-8D57-163FFA1ECF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9105" y="3657300"/>
              <a:ext cx="957335" cy="366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F68058E5-3997-4BEB-AFB1-D09DAE2A3DAE}"/>
                </a:ext>
              </a:extLst>
            </p:cNvPr>
            <p:cNvCxnSpPr>
              <a:cxnSpLocks/>
            </p:cNvCxnSpPr>
            <p:nvPr/>
          </p:nvCxnSpPr>
          <p:spPr>
            <a:xfrm>
              <a:off x="7069105" y="4023619"/>
              <a:ext cx="957335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6B6739F9-E41F-4F4D-AB42-4E5D633A0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9105" y="2924660"/>
              <a:ext cx="957335" cy="1465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E8A0A97C-BEB0-4A3A-8673-B454179AF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9105" y="3290979"/>
              <a:ext cx="957335" cy="1098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FA4A78A-211B-443A-AC43-B8A894905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9105" y="3657300"/>
              <a:ext cx="957335" cy="7326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9189905-D756-470B-AE06-AF473D83F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9105" y="4023620"/>
              <a:ext cx="957335" cy="366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D303727B-90CB-42A2-9B18-17A2F87225DE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069105" y="2567218"/>
              <a:ext cx="957335" cy="18227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C91A5E1-09A4-4EDB-8936-3D109C8DB28F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069105" y="2567218"/>
              <a:ext cx="957335" cy="14564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24FE2FE-55B6-4E92-B97C-CFD8209C8BE4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069105" y="2567218"/>
              <a:ext cx="957335" cy="1090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90FD36B6-D99D-4D71-8DF4-3AA7FED1B56E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069105" y="2567218"/>
              <a:ext cx="957335" cy="7237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360C650-1F53-4107-A1D0-63CAE0BB66F4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069105" y="2567218"/>
              <a:ext cx="957335" cy="3574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90427A92-26D4-4C32-B4EA-BF2BFAA28142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7069105" y="2558338"/>
              <a:ext cx="957335" cy="8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ECD52441-4BF2-46B9-8DA7-5F8416AC55BA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7069105" y="2192018"/>
              <a:ext cx="957335" cy="375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6" name="TextBox 285">
            <a:extLst>
              <a:ext uri="{FF2B5EF4-FFF2-40B4-BE49-F238E27FC236}">
                <a16:creationId xmlns:a16="http://schemas.microsoft.com/office/drawing/2014/main" id="{808AC016-D4C2-4A34-B6B4-EF0E86820275}"/>
              </a:ext>
            </a:extLst>
          </p:cNvPr>
          <p:cNvSpPr txBox="1"/>
          <p:nvPr/>
        </p:nvSpPr>
        <p:spPr>
          <a:xfrm>
            <a:off x="1501795" y="2961813"/>
            <a:ext cx="843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State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04B17562-6A2A-4890-8A70-001D6172F2B9}"/>
              </a:ext>
            </a:extLst>
          </p:cNvPr>
          <p:cNvSpPr txBox="1"/>
          <p:nvPr/>
        </p:nvSpPr>
        <p:spPr>
          <a:xfrm>
            <a:off x="9165455" y="1941658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/>
              <a:t>q</a:t>
            </a:r>
            <a:r>
              <a:rPr lang="en-US" sz="2400" b="1" dirty="0"/>
              <a:t>(s,a</a:t>
            </a:r>
            <a:r>
              <a:rPr lang="en-US" sz="2400" b="1" baseline="-25000" dirty="0"/>
              <a:t>1</a:t>
            </a:r>
            <a:r>
              <a:rPr lang="en-US" sz="2400" b="1" dirty="0"/>
              <a:t>)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3F5DE84B-2008-4367-9F4D-59FED0696D71}"/>
              </a:ext>
            </a:extLst>
          </p:cNvPr>
          <p:cNvSpPr txBox="1"/>
          <p:nvPr/>
        </p:nvSpPr>
        <p:spPr>
          <a:xfrm>
            <a:off x="9165455" y="2440757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/>
              <a:t>q</a:t>
            </a:r>
            <a:r>
              <a:rPr lang="en-US" sz="2400" b="1" dirty="0"/>
              <a:t>(s,a</a:t>
            </a:r>
            <a:r>
              <a:rPr lang="en-US" sz="2400" b="1" baseline="-25000" dirty="0"/>
              <a:t>2</a:t>
            </a:r>
            <a:r>
              <a:rPr lang="en-US" sz="2400" b="1" dirty="0"/>
              <a:t>)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083365B1-4961-40DB-AE0A-EE6377EA5BDB}"/>
              </a:ext>
            </a:extLst>
          </p:cNvPr>
          <p:cNvSpPr txBox="1"/>
          <p:nvPr/>
        </p:nvSpPr>
        <p:spPr>
          <a:xfrm>
            <a:off x="9165455" y="2939856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/>
              <a:t>q</a:t>
            </a:r>
            <a:r>
              <a:rPr lang="en-US" sz="2400" b="1" dirty="0"/>
              <a:t>(s,a</a:t>
            </a:r>
            <a:r>
              <a:rPr lang="en-US" sz="2400" b="1" baseline="-25000" dirty="0"/>
              <a:t>3</a:t>
            </a:r>
            <a:r>
              <a:rPr lang="en-US" sz="2400" b="1" dirty="0"/>
              <a:t>)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68C6F762-9796-4AEB-8DBA-5A3A4BF79702}"/>
              </a:ext>
            </a:extLst>
          </p:cNvPr>
          <p:cNvSpPr txBox="1"/>
          <p:nvPr/>
        </p:nvSpPr>
        <p:spPr>
          <a:xfrm>
            <a:off x="9165455" y="3438955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/>
              <a:t>q</a:t>
            </a:r>
            <a:r>
              <a:rPr lang="en-US" sz="2400" b="1" dirty="0"/>
              <a:t>(s,a</a:t>
            </a:r>
            <a:r>
              <a:rPr lang="en-US" sz="2400" b="1" baseline="-25000" dirty="0"/>
              <a:t>4</a:t>
            </a:r>
            <a:r>
              <a:rPr lang="en-US" sz="2400" b="1" dirty="0"/>
              <a:t>)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35DE4245-2E5A-44A9-BC40-925FDFE3B66C}"/>
              </a:ext>
            </a:extLst>
          </p:cNvPr>
          <p:cNvSpPr txBox="1"/>
          <p:nvPr/>
        </p:nvSpPr>
        <p:spPr>
          <a:xfrm>
            <a:off x="9462812" y="3938054"/>
            <a:ext cx="404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…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D6D68860-7678-4119-8BEB-58452AAC693C}"/>
              </a:ext>
            </a:extLst>
          </p:cNvPr>
          <p:cNvSpPr txBox="1"/>
          <p:nvPr/>
        </p:nvSpPr>
        <p:spPr>
          <a:xfrm>
            <a:off x="9325915" y="1153713"/>
            <a:ext cx="167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q</a:t>
            </a:r>
            <a:r>
              <a:rPr lang="en-US" sz="2400" baseline="-25000" dirty="0"/>
              <a:t>*</a:t>
            </a:r>
            <a:r>
              <a:rPr lang="en-US" sz="2400" dirty="0"/>
              <a:t> - </a:t>
            </a:r>
            <a:r>
              <a:rPr lang="en-US" sz="2400" i="1" dirty="0"/>
              <a:t>q</a:t>
            </a:r>
            <a:r>
              <a:rPr lang="en-US" sz="2400" dirty="0"/>
              <a:t> = loss </a:t>
            </a:r>
          </a:p>
        </p:txBody>
      </p:sp>
      <p:grpSp>
        <p:nvGrpSpPr>
          <p:cNvPr id="302" name="그룹 11">
            <a:extLst>
              <a:ext uri="{FF2B5EF4-FFF2-40B4-BE49-F238E27FC236}">
                <a16:creationId xmlns:a16="http://schemas.microsoft.com/office/drawing/2014/main" id="{F87325DC-4755-4041-B72B-8D0E431D3EEA}"/>
              </a:ext>
            </a:extLst>
          </p:cNvPr>
          <p:cNvGrpSpPr/>
          <p:nvPr/>
        </p:nvGrpSpPr>
        <p:grpSpPr>
          <a:xfrm>
            <a:off x="2099811" y="5276482"/>
            <a:ext cx="8674962" cy="901151"/>
            <a:chOff x="1821525" y="2206894"/>
            <a:chExt cx="8674962" cy="901151"/>
          </a:xfrm>
        </p:grpSpPr>
        <p:cxnSp>
          <p:nvCxnSpPr>
            <p:cNvPr id="303" name="직선 화살표 연결선 9">
              <a:extLst>
                <a:ext uri="{FF2B5EF4-FFF2-40B4-BE49-F238E27FC236}">
                  <a16:creationId xmlns:a16="http://schemas.microsoft.com/office/drawing/2014/main" id="{28F63F52-7FB7-4916-9A26-015571AD8C84}"/>
                </a:ext>
              </a:extLst>
            </p:cNvPr>
            <p:cNvCxnSpPr>
              <a:cxnSpLocks/>
            </p:cNvCxnSpPr>
            <p:nvPr/>
          </p:nvCxnSpPr>
          <p:spPr>
            <a:xfrm>
              <a:off x="2806529" y="2758312"/>
              <a:ext cx="13812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B8CD20F8-3077-42EF-BD3E-6A06A4C1EE52}"/>
                </a:ext>
              </a:extLst>
            </p:cNvPr>
            <p:cNvSpPr txBox="1"/>
            <p:nvPr/>
          </p:nvSpPr>
          <p:spPr>
            <a:xfrm>
              <a:off x="2940245" y="2236950"/>
              <a:ext cx="944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Arial" panose="020B0604020202020204" pitchFamily="34" charset="0"/>
                  <a:cs typeface="Arial" panose="020B0604020202020204" pitchFamily="34" charset="0"/>
                </a:rPr>
                <a:t>NN</a:t>
              </a:r>
              <a:endParaRPr lang="ko-KR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77467788-4F76-4FF5-9030-287CEDAF9D94}"/>
                    </a:ext>
                  </a:extLst>
                </p:cNvPr>
                <p:cNvSpPr txBox="1"/>
                <p:nvPr/>
              </p:nvSpPr>
              <p:spPr>
                <a:xfrm>
                  <a:off x="1821525" y="2470441"/>
                  <a:ext cx="940323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sz="2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A5857A6-7729-7C45-9A9B-E6BA05AE9C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1525" y="2470441"/>
                  <a:ext cx="940323" cy="492443"/>
                </a:xfrm>
                <a:prstGeom prst="rect">
                  <a:avLst/>
                </a:prstGeom>
                <a:blipFill>
                  <a:blip r:embed="rId5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TextBox 305">
                  <a:extLst>
                    <a:ext uri="{FF2B5EF4-FFF2-40B4-BE49-F238E27FC236}">
                      <a16:creationId xmlns:a16="http://schemas.microsoft.com/office/drawing/2014/main" id="{38FD775F-B6A2-4DA1-BE83-6D7440696E3B}"/>
                    </a:ext>
                  </a:extLst>
                </p:cNvPr>
                <p:cNvSpPr txBox="1"/>
                <p:nvPr/>
              </p:nvSpPr>
              <p:spPr>
                <a:xfrm>
                  <a:off x="4224838" y="2479310"/>
                  <a:ext cx="1889848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6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26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kumimoji="1" lang="ko-Kore-KR" altLang="en-US" sz="26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6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6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26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6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6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6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26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6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6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a14:m>
                  <a:r>
                    <a:rPr lang="en-US" altLang="ko-KR" sz="2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ko-KR" altLang="en-US" sz="2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6" name="TextBox 305">
                  <a:extLst>
                    <a:ext uri="{FF2B5EF4-FFF2-40B4-BE49-F238E27FC236}">
                      <a16:creationId xmlns:a16="http://schemas.microsoft.com/office/drawing/2014/main" id="{38FD775F-B6A2-4DA1-BE83-6D7440696E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4838" y="2479310"/>
                  <a:ext cx="1889848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직사각형 15">
                  <a:extLst>
                    <a:ext uri="{FF2B5EF4-FFF2-40B4-BE49-F238E27FC236}">
                      <a16:creationId xmlns:a16="http://schemas.microsoft.com/office/drawing/2014/main" id="{7F78DBA6-2C6B-46FF-871B-77012499F47E}"/>
                    </a:ext>
                  </a:extLst>
                </p:cNvPr>
                <p:cNvSpPr/>
                <p:nvPr/>
              </p:nvSpPr>
              <p:spPr>
                <a:xfrm>
                  <a:off x="7171282" y="2492299"/>
                  <a:ext cx="3325205" cy="6157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sz="2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a:rPr lang="en-US" altLang="ko-KR" sz="2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𝛾</m:t>
                            </m:r>
                            <m:limLow>
                              <m:limLowPr>
                                <m:ctrlPr>
                                  <a:rPr lang="en-US" altLang="ko-KR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ko-KR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altLang="ko-KR" sz="2600" i="1" dirty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600" i="1" dirty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kumimoji="1" lang="ko-Kore-KR" altLang="en-US" sz="2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  <m:r>
                                      <a:rPr lang="en-US" altLang="ko-KR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ko-KR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altLang="ko-KR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ko-Kore-KR" altLang="en-US" sz="2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7" name="직사각형 15">
                  <a:extLst>
                    <a:ext uri="{FF2B5EF4-FFF2-40B4-BE49-F238E27FC236}">
                      <a16:creationId xmlns:a16="http://schemas.microsoft.com/office/drawing/2014/main" id="{7F78DBA6-2C6B-46FF-871B-77012499F4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1282" y="2492299"/>
                  <a:ext cx="3325205" cy="6157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8" name="직선 화살표 연결선 17">
              <a:extLst>
                <a:ext uri="{FF2B5EF4-FFF2-40B4-BE49-F238E27FC236}">
                  <a16:creationId xmlns:a16="http://schemas.microsoft.com/office/drawing/2014/main" id="{76CB47B1-E3B6-41D9-AB3A-4E1F0A00312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102494" y="2758312"/>
              <a:ext cx="10377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ED24DDE0-B363-4371-9A3E-883CE8882671}"/>
                </a:ext>
              </a:extLst>
            </p:cNvPr>
            <p:cNvSpPr txBox="1"/>
            <p:nvPr/>
          </p:nvSpPr>
          <p:spPr>
            <a:xfrm>
              <a:off x="5953283" y="2206894"/>
              <a:ext cx="13915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Arial" panose="020B0604020202020204" pitchFamily="34" charset="0"/>
                  <a:cs typeface="Arial" panose="020B0604020202020204" pitchFamily="34" charset="0"/>
                </a:rPr>
                <a:t>Fitting</a:t>
              </a:r>
              <a:endParaRPr lang="ko-KR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455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97"/>
    </mc:Choice>
    <mc:Fallback xmlns="">
      <p:transition spd="slow" advTm="5199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D5F683-A79B-442B-9904-072746EF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Experience Replay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A5699-3823-41D7-A52B-61886050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13FA922-FCA4-4A47-BF29-DCBB5BA60116}"/>
                  </a:ext>
                </a:extLst>
              </p:cNvPr>
              <p:cNvSpPr/>
              <p:nvPr/>
            </p:nvSpPr>
            <p:spPr>
              <a:xfrm>
                <a:off x="533400" y="1371600"/>
                <a:ext cx="10616817" cy="2246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0" dirty="0">
                    <a:latin typeface="+mj-lt"/>
                    <a:ea typeface="Cambria Math" panose="02040503050406030204" pitchFamily="18" charset="0"/>
                  </a:rPr>
                  <a:t>Save previous action, state, and reward into the “replay buffer.”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0" dirty="0">
                    <a:latin typeface="+mj-lt"/>
                    <a:ea typeface="Cambria Math" panose="02040503050406030204" pitchFamily="18" charset="0"/>
                  </a:rPr>
                  <a:t>Randomly select experiences and train (replay) the model with </a:t>
                </a:r>
                <a:r>
                  <a:rPr lang="en-US" sz="2800" dirty="0">
                    <a:latin typeface="+mj-lt"/>
                    <a:ea typeface="Cambria Math" panose="02040503050406030204" pitchFamily="18" charset="0"/>
                  </a:rPr>
                  <a:t>them</a:t>
                </a:r>
                <a:endParaRPr lang="en-US" sz="2800" b="0" dirty="0">
                  <a:latin typeface="+mj-lt"/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0" dirty="0">
                    <a:latin typeface="+mj-lt"/>
                    <a:ea typeface="Cambria Math" panose="02040503050406030204" pitchFamily="18" charset="0"/>
                  </a:rPr>
                  <a:t>Saved memory is called “transition”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="0" dirty="0">
                  <a:latin typeface="+mj-lt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13FA922-FCA4-4A47-BF29-DCBB5BA60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371600"/>
                <a:ext cx="10616817" cy="2246769"/>
              </a:xfrm>
              <a:prstGeom prst="rect">
                <a:avLst/>
              </a:prstGeom>
              <a:blipFill>
                <a:blip r:embed="rId5"/>
                <a:stretch>
                  <a:fillRect l="-1034" t="-2439" r="-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90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56"/>
    </mc:Choice>
    <mc:Fallback xmlns="">
      <p:transition spd="slow" advTm="6435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41AF99-F92C-4CAD-B207-EDC8633E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Q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29664-4E1B-4638-AFFC-3DA8835F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6D7D0A-0E95-4804-9574-3E70389E5DB3}"/>
              </a:ext>
            </a:extLst>
          </p:cNvPr>
          <p:cNvSpPr/>
          <p:nvPr/>
        </p:nvSpPr>
        <p:spPr>
          <a:xfrm>
            <a:off x="1773" y="6534615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https://arxiv.org/pdf/1509.06461.pdf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FF55E3-0E8A-4D74-97B8-F6C505DEF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24200"/>
            <a:ext cx="8046982" cy="3220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893A70-D63B-44B5-AB97-D573938E3DB2}"/>
                  </a:ext>
                </a:extLst>
              </p:cNvPr>
              <p:cNvSpPr txBox="1"/>
              <p:nvPr/>
            </p:nvSpPr>
            <p:spPr>
              <a:xfrm>
                <a:off x="228600" y="895885"/>
                <a:ext cx="6449534" cy="1234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+mj-lt"/>
                    <a:cs typeface="Arial" panose="020B0604020202020204" pitchFamily="34" charset="0"/>
                  </a:rPr>
                  <a:t>Solves overestimation issues in DQN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+mj-lt"/>
                    <a:cs typeface="Arial" panose="020B0604020202020204" pitchFamily="34" charset="0"/>
                  </a:rPr>
                  <a:t>Primary network,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b>
                        <m:r>
                          <a:rPr kumimoji="1" lang="ko-Kore-KR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+mj-lt"/>
                    <a:cs typeface="Arial" panose="020B0604020202020204" pitchFamily="34" charset="0"/>
                  </a:rPr>
                  <a:t>: action evaluation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+mj-lt"/>
                    <a:cs typeface="Arial" panose="020B0604020202020204" pitchFamily="34" charset="0"/>
                  </a:rPr>
                  <a:t>Target network,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b>
                        <m:sSup>
                          <m:sSup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ko-Kore-KR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ko-KR" sz="2400" dirty="0">
                    <a:latin typeface="+mj-lt"/>
                    <a:cs typeface="Arial" panose="020B0604020202020204" pitchFamily="34" charset="0"/>
                  </a:rPr>
                  <a:t>: action selection  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893A70-D63B-44B5-AB97-D573938E3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95885"/>
                <a:ext cx="6449534" cy="1234569"/>
              </a:xfrm>
              <a:prstGeom prst="rect">
                <a:avLst/>
              </a:prstGeom>
              <a:blipFill>
                <a:blip r:embed="rId5"/>
                <a:stretch>
                  <a:fillRect l="-1325" t="-3960" b="-8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0">
            <a:extLst>
              <a:ext uri="{FF2B5EF4-FFF2-40B4-BE49-F238E27FC236}">
                <a16:creationId xmlns:a16="http://schemas.microsoft.com/office/drawing/2014/main" id="{99E9ECD7-345B-495F-8E7A-DBC5F5E340A3}"/>
              </a:ext>
            </a:extLst>
          </p:cNvPr>
          <p:cNvGrpSpPr/>
          <p:nvPr/>
        </p:nvGrpSpPr>
        <p:grpSpPr>
          <a:xfrm>
            <a:off x="2020202" y="2172456"/>
            <a:ext cx="8547894" cy="937567"/>
            <a:chOff x="1237175" y="5420137"/>
            <a:chExt cx="8547894" cy="937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32">
                  <a:extLst>
                    <a:ext uri="{FF2B5EF4-FFF2-40B4-BE49-F238E27FC236}">
                      <a16:creationId xmlns:a16="http://schemas.microsoft.com/office/drawing/2014/main" id="{1E392367-120A-4129-9A99-2EF85DF735BF}"/>
                    </a:ext>
                  </a:extLst>
                </p:cNvPr>
                <p:cNvSpPr/>
                <p:nvPr/>
              </p:nvSpPr>
              <p:spPr>
                <a:xfrm>
                  <a:off x="4130957" y="5661872"/>
                  <a:ext cx="5654112" cy="695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sz="2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uncPr>
                          <m:fName>
                            <m:r>
                              <a:rPr lang="en-US" altLang="ko-KR" sz="2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𝛾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sz="2400" i="1" dirty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 dirty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kumimoji="1" lang="ko-Kore-KR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  <m:r>
                                      <a:rPr lang="en-US" altLang="ko-KR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ko-KR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func>
                                  <m:func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ko-KR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8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argmax</m:t>
                                        </m:r>
                                      </m:e>
                                      <m:lim>
                                        <m:r>
                                          <a:rPr lang="en-US" altLang="ko-KR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𝑎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ko-KR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kumimoji="1" lang="en-US" altLang="ko-Kore-KR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1" lang="ko-Kore-KR" alt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p>
                                            <m:r>
                                              <a:rPr kumimoji="1" lang="en-US" altLang="ko-Kore-KR" sz="280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ko-KR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ko-KR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oMath>
                    </m:oMathPara>
                  </a14:m>
                  <a:endParaRPr lang="ko-Kore-KR" altLang="en-US" sz="2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6A7BA573-90DA-DD47-9772-A382744398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0957" y="5661872"/>
                  <a:ext cx="5654112" cy="695832"/>
                </a:xfrm>
                <a:prstGeom prst="rect">
                  <a:avLst/>
                </a:prstGeom>
                <a:blipFill>
                  <a:blip r:embed="rId7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B8C4925-FAE7-4F0F-A0B0-D8CDE7F32164}"/>
                    </a:ext>
                  </a:extLst>
                </p:cNvPr>
                <p:cNvSpPr txBox="1"/>
                <p:nvPr/>
              </p:nvSpPr>
              <p:spPr>
                <a:xfrm>
                  <a:off x="1237175" y="5692553"/>
                  <a:ext cx="1634679" cy="513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kumimoji="1" lang="ko-Kore-KR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6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6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26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6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6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6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26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6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6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a14:m>
                  <a:r>
                    <a:rPr lang="en-US" altLang="ko-KR" sz="2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ko-KR" altLang="en-US" sz="2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BFF12C7-6B2C-6649-9CC0-B88B6056F3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7175" y="5692553"/>
                  <a:ext cx="1634679" cy="513282"/>
                </a:xfrm>
                <a:prstGeom prst="rect">
                  <a:avLst/>
                </a:prstGeom>
                <a:blipFill>
                  <a:blip r:embed="rId8"/>
                  <a:stretch>
                    <a:fillRect l="-3077" b="-19512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직선 화살표 연결선 34">
              <a:extLst>
                <a:ext uri="{FF2B5EF4-FFF2-40B4-BE49-F238E27FC236}">
                  <a16:creationId xmlns:a16="http://schemas.microsoft.com/office/drawing/2014/main" id="{2B075E7B-84D5-4E61-92ED-1AE564EFFF6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19759" y="5971555"/>
              <a:ext cx="10377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701DC0-63A0-45D3-88CA-0CD1A0A58AB8}"/>
                </a:ext>
              </a:extLst>
            </p:cNvPr>
            <p:cNvSpPr txBox="1"/>
            <p:nvPr/>
          </p:nvSpPr>
          <p:spPr>
            <a:xfrm>
              <a:off x="2770548" y="5420137"/>
              <a:ext cx="13915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Arial" panose="020B0604020202020204" pitchFamily="34" charset="0"/>
                  <a:cs typeface="Arial" panose="020B0604020202020204" pitchFamily="34" charset="0"/>
                </a:rPr>
                <a:t>Fitting</a:t>
              </a:r>
              <a:endParaRPr lang="ko-KR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281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668"/>
    </mc:Choice>
    <mc:Fallback xmlns="">
      <p:transition spd="slow" advTm="18866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172779" y="920258"/>
                <a:ext cx="11277600" cy="518160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14000"/>
                  </a:lnSpc>
                  <a:spcBef>
                    <a:spcPts val="0"/>
                  </a:spcBef>
                  <a:buNone/>
                  <a:tabLst>
                    <a:tab pos="234950" algn="l"/>
                    <a:tab pos="457200" algn="l"/>
                  </a:tabLst>
                </a:pPr>
                <a:r>
                  <a:rPr lang="en-US" sz="1800" dirty="0"/>
                  <a:t>Initialize replay memory </a:t>
                </a:r>
                <a:r>
                  <a:rPr lang="en-US" sz="1800" i="1" dirty="0"/>
                  <a:t>D</a:t>
                </a:r>
                <a:r>
                  <a:rPr lang="en-US" sz="1800" dirty="0"/>
                  <a:t> to capacity </a:t>
                </a:r>
                <a:r>
                  <a:rPr lang="en-US" sz="1800" i="1" dirty="0"/>
                  <a:t>N</a:t>
                </a:r>
              </a:p>
              <a:p>
                <a:pPr marL="0" indent="0">
                  <a:lnSpc>
                    <a:spcPct val="114000"/>
                  </a:lnSpc>
                  <a:spcBef>
                    <a:spcPts val="0"/>
                  </a:spcBef>
                  <a:buNone/>
                  <a:tabLst>
                    <a:tab pos="234950" algn="l"/>
                    <a:tab pos="457200" algn="l"/>
                  </a:tabLst>
                </a:pPr>
                <a:r>
                  <a:rPr lang="en-US" sz="1800" dirty="0"/>
                  <a:t>Initialize action-value function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 with random weights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800" dirty="0"/>
              </a:p>
              <a:p>
                <a:pPr marL="0" indent="0">
                  <a:lnSpc>
                    <a:spcPct val="114000"/>
                  </a:lnSpc>
                  <a:spcBef>
                    <a:spcPts val="0"/>
                  </a:spcBef>
                  <a:buNone/>
                  <a:tabLst>
                    <a:tab pos="234950" algn="l"/>
                    <a:tab pos="457200" algn="l"/>
                  </a:tabLst>
                </a:pPr>
                <a:r>
                  <a:rPr lang="en-US" sz="1800" dirty="0"/>
                  <a:t>Initialize target action-value function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 with weights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800" dirty="0"/>
              </a:p>
              <a:p>
                <a:pPr marL="0" indent="0">
                  <a:lnSpc>
                    <a:spcPct val="114000"/>
                  </a:lnSpc>
                  <a:spcBef>
                    <a:spcPts val="0"/>
                  </a:spcBef>
                  <a:buNone/>
                  <a:tabLst>
                    <a:tab pos="234950" algn="l"/>
                    <a:tab pos="457200" algn="l"/>
                  </a:tabLst>
                </a:pPr>
                <a:r>
                  <a:rPr lang="en-US" sz="1800" b="1" dirty="0"/>
                  <a:t>For</a:t>
                </a:r>
                <a:r>
                  <a:rPr lang="en-US" sz="1800" dirty="0"/>
                  <a:t> episode = 1, </a:t>
                </a:r>
                <a:r>
                  <a:rPr lang="en-US" sz="1800" i="1" dirty="0"/>
                  <a:t>M</a:t>
                </a:r>
                <a:r>
                  <a:rPr lang="en-US" sz="1800" dirty="0"/>
                  <a:t> </a:t>
                </a:r>
                <a:r>
                  <a:rPr lang="en-US" sz="1800" b="1" dirty="0"/>
                  <a:t>do</a:t>
                </a:r>
              </a:p>
              <a:p>
                <a:pPr marL="0" indent="0">
                  <a:lnSpc>
                    <a:spcPct val="114000"/>
                  </a:lnSpc>
                  <a:spcBef>
                    <a:spcPts val="0"/>
                  </a:spcBef>
                  <a:buNone/>
                  <a:tabLst>
                    <a:tab pos="234950" algn="l"/>
                    <a:tab pos="457200" algn="l"/>
                  </a:tabLst>
                </a:pPr>
                <a:r>
                  <a:rPr lang="en-US" sz="1800" dirty="0"/>
                  <a:t>	Initialize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lnSpc>
                    <a:spcPct val="114000"/>
                  </a:lnSpc>
                  <a:spcBef>
                    <a:spcPts val="0"/>
                  </a:spcBef>
                  <a:buNone/>
                  <a:tabLst>
                    <a:tab pos="234950" algn="l"/>
                    <a:tab pos="457200" algn="l"/>
                  </a:tabLst>
                </a:pPr>
                <a:r>
                  <a:rPr lang="en-US" sz="1800" dirty="0"/>
                  <a:t>	</a:t>
                </a:r>
                <a:r>
                  <a:rPr lang="en-US" sz="1800" b="1" dirty="0"/>
                  <a:t>For</a:t>
                </a:r>
                <a:r>
                  <a:rPr lang="en-US" sz="1800" dirty="0"/>
                  <a:t> </a:t>
                </a:r>
                <a:r>
                  <a:rPr lang="en-US" sz="1800" i="1" dirty="0"/>
                  <a:t>t </a:t>
                </a:r>
                <a:r>
                  <a:rPr lang="en-US" sz="1800" dirty="0"/>
                  <a:t>= 0, </a:t>
                </a:r>
                <a:r>
                  <a:rPr lang="en-US" sz="1800" i="1" dirty="0"/>
                  <a:t>T</a:t>
                </a:r>
                <a:r>
                  <a:rPr lang="en-US" sz="1800" dirty="0"/>
                  <a:t> </a:t>
                </a:r>
                <a:r>
                  <a:rPr lang="en-US" sz="1800" b="1" dirty="0"/>
                  <a:t>do</a:t>
                </a:r>
              </a:p>
              <a:p>
                <a:pPr marL="0" indent="0">
                  <a:lnSpc>
                    <a:spcPct val="114000"/>
                  </a:lnSpc>
                  <a:spcBef>
                    <a:spcPts val="0"/>
                  </a:spcBef>
                  <a:buNone/>
                  <a:tabLst>
                    <a:tab pos="234950" algn="l"/>
                    <a:tab pos="457200" algn="l"/>
                  </a:tabLst>
                </a:pPr>
                <a:r>
                  <a:rPr lang="en-US" sz="1800" dirty="0"/>
                  <a:t>		With probability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 dirty="0"/>
                  <a:t> select a random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lnSpc>
                    <a:spcPct val="114000"/>
                  </a:lnSpc>
                  <a:spcBef>
                    <a:spcPts val="0"/>
                  </a:spcBef>
                  <a:buNone/>
                  <a:tabLst>
                    <a:tab pos="234950" algn="l"/>
                    <a:tab pos="457200" algn="l"/>
                  </a:tabLst>
                </a:pPr>
                <a:r>
                  <a:rPr lang="en-US" sz="1800" dirty="0"/>
                  <a:t>		otherwise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lnSpc>
                    <a:spcPct val="114000"/>
                  </a:lnSpc>
                  <a:spcBef>
                    <a:spcPts val="0"/>
                  </a:spcBef>
                  <a:buNone/>
                  <a:tabLst>
                    <a:tab pos="234950" algn="l"/>
                    <a:tab pos="457200" algn="l"/>
                  </a:tabLst>
                </a:pPr>
                <a:r>
                  <a:rPr lang="en-US" sz="1800" dirty="0"/>
                  <a:t>		Execute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/>
                  <a:t> in emulator and observe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dirty="0"/>
                  <a:t> and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lnSpc>
                    <a:spcPct val="114000"/>
                  </a:lnSpc>
                  <a:spcBef>
                    <a:spcPts val="0"/>
                  </a:spcBef>
                  <a:buNone/>
                  <a:tabLst>
                    <a:tab pos="234950" algn="l"/>
                    <a:tab pos="457200" algn="l"/>
                  </a:tabLst>
                </a:pPr>
                <a:r>
                  <a:rPr lang="en-US" sz="1800" dirty="0"/>
                  <a:t>		Store transition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800" dirty="0"/>
              </a:p>
              <a:p>
                <a:pPr marL="0" indent="0">
                  <a:lnSpc>
                    <a:spcPct val="114000"/>
                  </a:lnSpc>
                  <a:spcBef>
                    <a:spcPts val="0"/>
                  </a:spcBef>
                  <a:buNone/>
                  <a:tabLst>
                    <a:tab pos="234950" algn="l"/>
                    <a:tab pos="457200" algn="l"/>
                  </a:tabLst>
                </a:pPr>
                <a:r>
                  <a:rPr lang="en-US" sz="1800" dirty="0"/>
                  <a:t>		Sample random minibatch of transitions from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800" dirty="0"/>
              </a:p>
              <a:p>
                <a:pPr marL="0" indent="0">
                  <a:lnSpc>
                    <a:spcPct val="114000"/>
                  </a:lnSpc>
                  <a:spcBef>
                    <a:spcPts val="0"/>
                  </a:spcBef>
                  <a:buNone/>
                  <a:tabLst>
                    <a:tab pos="234950" algn="l"/>
                    <a:tab pos="457200" algn="l"/>
                  </a:tabLst>
                </a:pPr>
                <a:r>
                  <a:rPr lang="en-US" sz="1800" dirty="0"/>
                  <a:t>		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sty m:val="p"/>
                              <m:brk m:alnAt="7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episode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terminates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at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7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𝑡𝑒𝑝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mr>
                      <m:m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Otherwise</m:t>
                          </m:r>
                        </m:e>
                      </m:mr>
                    </m:m>
                  </m:oMath>
                </a14:m>
                <a:endParaRPr lang="en-US" sz="1800" dirty="0"/>
              </a:p>
              <a:p>
                <a:pPr marL="0" indent="0">
                  <a:lnSpc>
                    <a:spcPct val="114000"/>
                  </a:lnSpc>
                  <a:spcBef>
                    <a:spcPts val="0"/>
                  </a:spcBef>
                  <a:buNone/>
                  <a:tabLst>
                    <a:tab pos="234950" algn="l"/>
                    <a:tab pos="457200" algn="l"/>
                  </a:tabLst>
                </a:pPr>
                <a:r>
                  <a:rPr lang="en-US" sz="1800" dirty="0"/>
                  <a:t>		Perform a gradient descent step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 with respect to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800" dirty="0"/>
              </a:p>
              <a:p>
                <a:pPr marL="0" indent="0">
                  <a:lnSpc>
                    <a:spcPct val="114000"/>
                  </a:lnSpc>
                  <a:spcBef>
                    <a:spcPts val="0"/>
                  </a:spcBef>
                  <a:buNone/>
                  <a:tabLst>
                    <a:tab pos="234950" algn="l"/>
                    <a:tab pos="457200" algn="l"/>
                  </a:tabLst>
                </a:pPr>
                <a:r>
                  <a:rPr lang="en-US" sz="1800" dirty="0"/>
                  <a:t>		Every </a:t>
                </a:r>
                <a:r>
                  <a:rPr lang="en-US" sz="1800" i="1" dirty="0"/>
                  <a:t>C</a:t>
                </a:r>
                <a:r>
                  <a:rPr lang="en-US" sz="1800" dirty="0"/>
                  <a:t> steps, </a:t>
                </a:r>
                <a14:m>
                  <m:oMath xmlns:m="http://schemas.openxmlformats.org/officeDocument/2006/math">
                    <m:r>
                      <a:rPr lang="en-US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800" b="1" dirty="0"/>
              </a:p>
              <a:p>
                <a:pPr marL="0" indent="0">
                  <a:lnSpc>
                    <a:spcPct val="114000"/>
                  </a:lnSpc>
                  <a:spcBef>
                    <a:spcPts val="0"/>
                  </a:spcBef>
                  <a:buNone/>
                  <a:tabLst>
                    <a:tab pos="234950" algn="l"/>
                    <a:tab pos="457200" algn="l"/>
                  </a:tabLst>
                </a:pPr>
                <a:r>
                  <a:rPr lang="en-US" sz="1800" b="1" dirty="0"/>
                  <a:t>	End For</a:t>
                </a:r>
              </a:p>
              <a:p>
                <a:pPr marL="0" indent="0">
                  <a:lnSpc>
                    <a:spcPct val="114000"/>
                  </a:lnSpc>
                  <a:spcBef>
                    <a:spcPts val="0"/>
                  </a:spcBef>
                  <a:buNone/>
                  <a:tabLst>
                    <a:tab pos="234950" algn="l"/>
                    <a:tab pos="457200" algn="l"/>
                  </a:tabLst>
                </a:pPr>
                <a:r>
                  <a:rPr lang="en-US" sz="1800" b="1" dirty="0"/>
                  <a:t>End For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2779" y="920258"/>
                <a:ext cx="11277600" cy="5181600"/>
              </a:xfrm>
              <a:blipFill>
                <a:blip r:embed="rId4"/>
                <a:stretch>
                  <a:fillRect l="-432" t="-353" b="-8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DQN Entire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5" name="직사각형 4">
            <a:extLst>
              <a:ext uri="{FF2B5EF4-FFF2-40B4-BE49-F238E27FC236}">
                <a16:creationId xmlns:a16="http://schemas.microsoft.com/office/drawing/2014/main" id="{601A3146-8304-6A4B-BEAA-86FA3DEFDAEA}"/>
              </a:ext>
            </a:extLst>
          </p:cNvPr>
          <p:cNvSpPr/>
          <p:nvPr/>
        </p:nvSpPr>
        <p:spPr>
          <a:xfrm>
            <a:off x="680602" y="2878665"/>
            <a:ext cx="4653398" cy="58521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1">
            <a:extLst>
              <a:ext uri="{FF2B5EF4-FFF2-40B4-BE49-F238E27FC236}">
                <a16:creationId xmlns:a16="http://schemas.microsoft.com/office/drawing/2014/main" id="{B053E68A-56A2-3C41-AFF1-1C2DA45AA9CB}"/>
              </a:ext>
            </a:extLst>
          </p:cNvPr>
          <p:cNvSpPr/>
          <p:nvPr/>
        </p:nvSpPr>
        <p:spPr>
          <a:xfrm>
            <a:off x="680602" y="3493927"/>
            <a:ext cx="6710798" cy="29778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C9BE80-0A86-4046-899C-F062C2A63B85}"/>
                  </a:ext>
                </a:extLst>
              </p:cNvPr>
              <p:cNvSpPr txBox="1"/>
              <p:nvPr/>
            </p:nvSpPr>
            <p:spPr>
              <a:xfrm>
                <a:off x="5353819" y="2901796"/>
                <a:ext cx="1519423" cy="468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</m:oMath>
                </a14:m>
                <a:r>
                  <a:rPr lang="en-US" altLang="ko-KR" sz="24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altLang="ko-KR" sz="24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greedy</a:t>
                </a:r>
                <a:endParaRPr lang="ko-KR" altLang="en-US" sz="2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C9BE80-0A86-4046-899C-F062C2A63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819" y="2901796"/>
                <a:ext cx="1519423" cy="468590"/>
              </a:xfrm>
              <a:prstGeom prst="rect">
                <a:avLst/>
              </a:prstGeom>
              <a:blipFill>
                <a:blip r:embed="rId5"/>
                <a:stretch>
                  <a:fillRect t="-909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0103E2B-45F5-3846-9073-D0EA11E91F36}"/>
              </a:ext>
            </a:extLst>
          </p:cNvPr>
          <p:cNvSpPr txBox="1"/>
          <p:nvPr/>
        </p:nvSpPr>
        <p:spPr>
          <a:xfrm>
            <a:off x="7411219" y="3868606"/>
            <a:ext cx="3213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replay</a:t>
            </a:r>
            <a:endParaRPr lang="ko-KR" altLang="en-US" sz="24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6">
            <a:extLst>
              <a:ext uri="{FF2B5EF4-FFF2-40B4-BE49-F238E27FC236}">
                <a16:creationId xmlns:a16="http://schemas.microsoft.com/office/drawing/2014/main" id="{9F41B568-4C86-4147-AB59-6A5E395CA4CE}"/>
              </a:ext>
            </a:extLst>
          </p:cNvPr>
          <p:cNvSpPr/>
          <p:nvPr/>
        </p:nvSpPr>
        <p:spPr>
          <a:xfrm>
            <a:off x="680602" y="4445000"/>
            <a:ext cx="9291744" cy="66548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63AC93-9AF9-5B4D-964C-AD2BE26BCCAA}"/>
              </a:ext>
            </a:extLst>
          </p:cNvPr>
          <p:cNvSpPr txBox="1"/>
          <p:nvPr/>
        </p:nvSpPr>
        <p:spPr>
          <a:xfrm>
            <a:off x="9971005" y="4430374"/>
            <a:ext cx="1763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Bellman Optimality</a:t>
            </a:r>
            <a:endParaRPr lang="ko-KR" altLang="en-US" sz="24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11">
            <a:extLst>
              <a:ext uri="{FF2B5EF4-FFF2-40B4-BE49-F238E27FC236}">
                <a16:creationId xmlns:a16="http://schemas.microsoft.com/office/drawing/2014/main" id="{B053E68A-56A2-3C41-AFF1-1C2DA45AA9CB}"/>
              </a:ext>
            </a:extLst>
          </p:cNvPr>
          <p:cNvSpPr/>
          <p:nvPr/>
        </p:nvSpPr>
        <p:spPr>
          <a:xfrm>
            <a:off x="680602" y="3823396"/>
            <a:ext cx="6710798" cy="575884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103E2B-45F5-3846-9073-D0EA11E91F36}"/>
              </a:ext>
            </a:extLst>
          </p:cNvPr>
          <p:cNvSpPr txBox="1"/>
          <p:nvPr/>
        </p:nvSpPr>
        <p:spPr>
          <a:xfrm>
            <a:off x="7411219" y="3399125"/>
            <a:ext cx="173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Playing</a:t>
            </a:r>
            <a:endParaRPr lang="ko-KR" alt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8EE757-332E-4B30-B169-5153E1D5048B}"/>
              </a:ext>
            </a:extLst>
          </p:cNvPr>
          <p:cNvSpPr txBox="1"/>
          <p:nvPr/>
        </p:nvSpPr>
        <p:spPr>
          <a:xfrm>
            <a:off x="7239000" y="5059680"/>
            <a:ext cx="2219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ko-KR" altLang="en-US" sz="24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68C86-081C-49E8-B167-A3F2BAB9C469}"/>
              </a:ext>
            </a:extLst>
          </p:cNvPr>
          <p:cNvSpPr txBox="1"/>
          <p:nvPr/>
        </p:nvSpPr>
        <p:spPr>
          <a:xfrm>
            <a:off x="2362200" y="5493789"/>
            <a:ext cx="2219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DDQN</a:t>
            </a:r>
            <a:endParaRPr lang="ko-KR" altLang="en-US" sz="24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16">
            <a:extLst>
              <a:ext uri="{FF2B5EF4-FFF2-40B4-BE49-F238E27FC236}">
                <a16:creationId xmlns:a16="http://schemas.microsoft.com/office/drawing/2014/main" id="{0D4A0D21-5C0F-42AF-A501-1DE7621DFB44}"/>
              </a:ext>
            </a:extLst>
          </p:cNvPr>
          <p:cNvSpPr/>
          <p:nvPr/>
        </p:nvSpPr>
        <p:spPr>
          <a:xfrm>
            <a:off x="680602" y="5159686"/>
            <a:ext cx="6860752" cy="33020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16">
            <a:extLst>
              <a:ext uri="{FF2B5EF4-FFF2-40B4-BE49-F238E27FC236}">
                <a16:creationId xmlns:a16="http://schemas.microsoft.com/office/drawing/2014/main" id="{21922775-F614-4418-B047-388AAD32DB7B}"/>
              </a:ext>
            </a:extLst>
          </p:cNvPr>
          <p:cNvSpPr/>
          <p:nvPr/>
        </p:nvSpPr>
        <p:spPr>
          <a:xfrm>
            <a:off x="680602" y="5515286"/>
            <a:ext cx="2219654" cy="26367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911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771"/>
    </mc:Choice>
    <mc:Fallback xmlns="">
      <p:transition spd="slow" advTm="16877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B036D00E-65ED-439B-A598-B047ECED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90600"/>
            <a:ext cx="11312526" cy="3608606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61E5F1F6-818F-454D-98CF-4329D0A68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5" y="3644899"/>
            <a:ext cx="2493642" cy="890587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8248F899-9440-4A2C-8E58-DC5750C89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25" y="4811712"/>
            <a:ext cx="11315700" cy="90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17"/>
    </mc:Choice>
    <mc:Fallback xmlns="">
      <p:transition spd="slow" advTm="1361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41AF99-F92C-4CAD-B207-EDC8633E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>
                <a:cs typeface="Arial" panose="020B0604020202020204" pitchFamily="34" charset="0"/>
              </a:rPr>
              <a:t>Reinforcement learning for de novo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29664-4E1B-4638-AFFC-3DA8835F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9" name="그림 5">
            <a:extLst>
              <a:ext uri="{FF2B5EF4-FFF2-40B4-BE49-F238E27FC236}">
                <a16:creationId xmlns:a16="http://schemas.microsoft.com/office/drawing/2014/main" id="{CEB59C09-7478-4091-9F27-353E698B9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2" b="980"/>
          <a:stretch/>
        </p:blipFill>
        <p:spPr>
          <a:xfrm>
            <a:off x="746529" y="1937030"/>
            <a:ext cx="1632113" cy="250712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F3B1A55-A49B-4570-B972-1A5DFF4FD822}"/>
              </a:ext>
            </a:extLst>
          </p:cNvPr>
          <p:cNvSpPr txBox="1"/>
          <p:nvPr/>
        </p:nvSpPr>
        <p:spPr>
          <a:xfrm>
            <a:off x="406276" y="4533278"/>
            <a:ext cx="2370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Base molecule</a:t>
            </a:r>
          </a:p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(QED = 0.556)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그룹 22">
            <a:extLst>
              <a:ext uri="{FF2B5EF4-FFF2-40B4-BE49-F238E27FC236}">
                <a16:creationId xmlns:a16="http://schemas.microsoft.com/office/drawing/2014/main" id="{6F7BF353-1B4A-41C5-9BF6-B5831E32E499}"/>
              </a:ext>
            </a:extLst>
          </p:cNvPr>
          <p:cNvGrpSpPr/>
          <p:nvPr/>
        </p:nvGrpSpPr>
        <p:grpSpPr>
          <a:xfrm>
            <a:off x="2903943" y="2639764"/>
            <a:ext cx="2099733" cy="2023533"/>
            <a:chOff x="3014133" y="2760133"/>
            <a:chExt cx="2099733" cy="2023533"/>
          </a:xfrm>
        </p:grpSpPr>
        <p:sp>
          <p:nvSpPr>
            <p:cNvPr id="42" name="오른쪽 화살표 20">
              <a:extLst>
                <a:ext uri="{FF2B5EF4-FFF2-40B4-BE49-F238E27FC236}">
                  <a16:creationId xmlns:a16="http://schemas.microsoft.com/office/drawing/2014/main" id="{9B15479B-402E-476B-A5A0-F0510198BA0C}"/>
                </a:ext>
              </a:extLst>
            </p:cNvPr>
            <p:cNvSpPr/>
            <p:nvPr/>
          </p:nvSpPr>
          <p:spPr>
            <a:xfrm>
              <a:off x="3014133" y="2760133"/>
              <a:ext cx="2099733" cy="2023533"/>
            </a:xfrm>
            <a:prstGeom prst="rightArrow">
              <a:avLst>
                <a:gd name="adj1" fmla="val 50000"/>
                <a:gd name="adj2" fmla="val 3593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5CDB12-1A04-49D9-BAC3-FEDFBF80A216}"/>
                </a:ext>
              </a:extLst>
            </p:cNvPr>
            <p:cNvSpPr txBox="1"/>
            <p:nvPr/>
          </p:nvSpPr>
          <p:spPr>
            <a:xfrm>
              <a:off x="3098800" y="3349781"/>
              <a:ext cx="17949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rial" panose="020B0604020202020204" pitchFamily="34" charset="0"/>
                  <a:cs typeface="Arial" panose="020B0604020202020204" pitchFamily="34" charset="0"/>
                </a:rPr>
                <a:t>SIM:QED = w:1-w</a:t>
              </a:r>
              <a:endParaRPr lang="ko-KR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EEC97AA-3241-40BD-B495-2A6EE9DE4629}"/>
              </a:ext>
            </a:extLst>
          </p:cNvPr>
          <p:cNvSpPr txBox="1"/>
          <p:nvPr/>
        </p:nvSpPr>
        <p:spPr>
          <a:xfrm>
            <a:off x="5528611" y="1807011"/>
            <a:ext cx="1083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w=1.0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B24D72-AAC9-46BD-9E91-C0D7ECC1B841}"/>
              </a:ext>
            </a:extLst>
          </p:cNvPr>
          <p:cNvSpPr txBox="1"/>
          <p:nvPr/>
        </p:nvSpPr>
        <p:spPr>
          <a:xfrm>
            <a:off x="7018743" y="743937"/>
            <a:ext cx="2463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Generated Data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15F1A0-32BD-436C-B575-60E757565E9E}"/>
              </a:ext>
            </a:extLst>
          </p:cNvPr>
          <p:cNvSpPr txBox="1"/>
          <p:nvPr/>
        </p:nvSpPr>
        <p:spPr>
          <a:xfrm>
            <a:off x="5528611" y="3601944"/>
            <a:ext cx="1083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w=0.6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DB4142-28C1-4352-A9CC-13997EAB080D}"/>
              </a:ext>
            </a:extLst>
          </p:cNvPr>
          <p:cNvSpPr txBox="1"/>
          <p:nvPr/>
        </p:nvSpPr>
        <p:spPr>
          <a:xfrm>
            <a:off x="5528611" y="5515411"/>
            <a:ext cx="1083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w=0.2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3FF42A-992C-4F5E-B2C3-012B62C73D9C}"/>
              </a:ext>
            </a:extLst>
          </p:cNvPr>
          <p:cNvSpPr txBox="1"/>
          <p:nvPr/>
        </p:nvSpPr>
        <p:spPr>
          <a:xfrm>
            <a:off x="8559677" y="1586876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SIM = 0.722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QED = 0.556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그림 35">
            <a:extLst>
              <a:ext uri="{FF2B5EF4-FFF2-40B4-BE49-F238E27FC236}">
                <a16:creationId xmlns:a16="http://schemas.microsoft.com/office/drawing/2014/main" id="{4518EAAC-633C-47C9-AD5A-EECB4959B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401" y="1260755"/>
            <a:ext cx="1116542" cy="1493965"/>
          </a:xfrm>
          <a:prstGeom prst="rect">
            <a:avLst/>
          </a:prstGeom>
        </p:spPr>
      </p:pic>
      <p:pic>
        <p:nvPicPr>
          <p:cNvPr id="50" name="그림 37">
            <a:extLst>
              <a:ext uri="{FF2B5EF4-FFF2-40B4-BE49-F238E27FC236}">
                <a16:creationId xmlns:a16="http://schemas.microsoft.com/office/drawing/2014/main" id="{C6D39EAE-00D3-468B-85F2-956ECF80C8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0" t="5046" r="3833" b="3000"/>
          <a:stretch/>
        </p:blipFill>
        <p:spPr>
          <a:xfrm>
            <a:off x="6984877" y="3029230"/>
            <a:ext cx="1176865" cy="161706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4EAEE09-686B-49D1-86E5-E858254D4204}"/>
              </a:ext>
            </a:extLst>
          </p:cNvPr>
          <p:cNvSpPr txBox="1"/>
          <p:nvPr/>
        </p:nvSpPr>
        <p:spPr>
          <a:xfrm>
            <a:off x="8559677" y="3449543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SIM = 0.667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QED = 0.704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그림 41">
            <a:extLst>
              <a:ext uri="{FF2B5EF4-FFF2-40B4-BE49-F238E27FC236}">
                <a16:creationId xmlns:a16="http://schemas.microsoft.com/office/drawing/2014/main" id="{189998D5-C2A0-48FC-83B9-2DEDED4F88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445"/>
          <a:stretch/>
        </p:blipFill>
        <p:spPr>
          <a:xfrm>
            <a:off x="6848351" y="4983295"/>
            <a:ext cx="1440392" cy="152589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ED6B269-36B9-4977-97FC-8065A14D594D}"/>
              </a:ext>
            </a:extLst>
          </p:cNvPr>
          <p:cNvSpPr txBox="1"/>
          <p:nvPr/>
        </p:nvSpPr>
        <p:spPr>
          <a:xfrm>
            <a:off x="8559677" y="5329143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SIM = 0.319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QED = 0.942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6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83"/>
    </mc:Choice>
    <mc:Fallback xmlns="">
      <p:transition spd="slow" advTm="4388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94FBE3-10AB-4E21-A6CB-56EEA8254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5486400" cy="30880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CB3F89-4951-4FD6-BBA5-386263633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28600"/>
            <a:ext cx="5486400" cy="3086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843A6B-49D2-4E2F-B11E-2C03A0C94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505200"/>
            <a:ext cx="5486400" cy="30860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F98FFC-8F69-4CB2-823B-D9E1B253A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3505200"/>
            <a:ext cx="5486400" cy="308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7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50"/>
    </mc:Choice>
    <mc:Fallback xmlns="">
      <p:transition spd="slow" advTm="4075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41AF99-F92C-4CAD-B207-EDC8633E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>
                <a:cs typeface="Arial" panose="020B0604020202020204" pitchFamily="34" charset="0"/>
              </a:rPr>
              <a:t>Reinforcement learning for de novo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29664-4E1B-4638-AFFC-3DA8835F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B96FEA-0D5E-4ED5-AF35-091F09D8670C}"/>
              </a:ext>
            </a:extLst>
          </p:cNvPr>
          <p:cNvSpPr txBox="1"/>
          <p:nvPr/>
        </p:nvSpPr>
        <p:spPr>
          <a:xfrm>
            <a:off x="609600" y="922930"/>
            <a:ext cx="9452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j-lt"/>
                <a:cs typeface="Arial" panose="020B0604020202020204" pitchFamily="34" charset="0"/>
              </a:rPr>
              <a:t>Molecule modification &amp; </a:t>
            </a:r>
            <a:r>
              <a:rPr lang="en-US" altLang="ko-KR" sz="2400" b="1" dirty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Markov decision process (MDP)</a:t>
            </a:r>
            <a:endParaRPr kumimoji="1" lang="en-US" altLang="ko-Kore-KR" sz="2400" b="1" dirty="0">
              <a:solidFill>
                <a:schemeClr val="accent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FEE529-88D0-4303-8B86-B4B62B82BD80}"/>
              </a:ext>
            </a:extLst>
          </p:cNvPr>
          <p:cNvSpPr txBox="1"/>
          <p:nvPr/>
        </p:nvSpPr>
        <p:spPr>
          <a:xfrm>
            <a:off x="1204206" y="1410595"/>
            <a:ext cx="8857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400" dirty="0">
                <a:latin typeface="+mj-lt"/>
                <a:cs typeface="Arial" panose="020B0604020202020204" pitchFamily="34" charset="0"/>
              </a:rPr>
              <a:t>S: state space (molecule, </a:t>
            </a:r>
            <a:r>
              <a:rPr kumimoji="1" lang="en-US" altLang="ko-Kore-KR" sz="2400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all generated states are valid</a:t>
            </a:r>
            <a:r>
              <a:rPr kumimoji="1" lang="en-US" altLang="ko-Kore-KR" sz="2400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400" dirty="0">
                <a:latin typeface="+mj-lt"/>
                <a:cs typeface="Arial" panose="020B0604020202020204" pitchFamily="34" charset="0"/>
              </a:rPr>
              <a:t>A: action space (</a:t>
            </a:r>
            <a:r>
              <a:rPr kumimoji="1" lang="en-US" altLang="ko-Kore-KR" sz="2400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consider only valid molecular modification</a:t>
            </a:r>
            <a:r>
              <a:rPr kumimoji="1" lang="en-US" altLang="ko-Kore-KR" sz="2400" dirty="0">
                <a:latin typeface="+mj-lt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KR" sz="2400" dirty="0">
                <a:latin typeface="+mj-lt"/>
                <a:cs typeface="Arial" panose="020B0604020202020204" pitchFamily="34" charset="0"/>
              </a:rPr>
              <a:t>R: reward space (property or objective function)</a:t>
            </a:r>
          </a:p>
        </p:txBody>
      </p:sp>
      <p:pic>
        <p:nvPicPr>
          <p:cNvPr id="30" name="그림 6">
            <a:extLst>
              <a:ext uri="{FF2B5EF4-FFF2-40B4-BE49-F238E27FC236}">
                <a16:creationId xmlns:a16="http://schemas.microsoft.com/office/drawing/2014/main" id="{D19A738A-CDFA-4EEB-83F4-9EF4F078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87" y="3815610"/>
            <a:ext cx="2641600" cy="1358900"/>
          </a:xfrm>
          <a:prstGeom prst="rect">
            <a:avLst/>
          </a:prstGeom>
        </p:spPr>
      </p:pic>
      <p:pic>
        <p:nvPicPr>
          <p:cNvPr id="31" name="그림 7">
            <a:extLst>
              <a:ext uri="{FF2B5EF4-FFF2-40B4-BE49-F238E27FC236}">
                <a16:creationId xmlns:a16="http://schemas.microsoft.com/office/drawing/2014/main" id="{13A445E4-1C18-4B9E-A077-AE7E8C2D3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428" y="3745760"/>
            <a:ext cx="901700" cy="1498600"/>
          </a:xfrm>
          <a:prstGeom prst="rect">
            <a:avLst/>
          </a:prstGeom>
        </p:spPr>
      </p:pic>
      <p:pic>
        <p:nvPicPr>
          <p:cNvPr id="32" name="그림 8">
            <a:extLst>
              <a:ext uri="{FF2B5EF4-FFF2-40B4-BE49-F238E27FC236}">
                <a16:creationId xmlns:a16="http://schemas.microsoft.com/office/drawing/2014/main" id="{31EC60AD-6358-47ED-AED2-1E0C24541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420" y="4101360"/>
            <a:ext cx="812800" cy="787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C9D2648-1DC0-452C-9FA0-FEEF4636A9C0}"/>
              </a:ext>
            </a:extLst>
          </p:cNvPr>
          <p:cNvSpPr txBox="1"/>
          <p:nvPr/>
        </p:nvSpPr>
        <p:spPr>
          <a:xfrm>
            <a:off x="2631289" y="5473405"/>
            <a:ext cx="2165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lt"/>
                <a:cs typeface="Arial" panose="020B0604020202020204" pitchFamily="34" charset="0"/>
              </a:rPr>
              <a:t>Atom addition</a:t>
            </a:r>
            <a:endParaRPr lang="ko-KR" alt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191D56-FD54-4B5B-99F9-A6219DBE33D7}"/>
              </a:ext>
            </a:extLst>
          </p:cNvPr>
          <p:cNvSpPr txBox="1"/>
          <p:nvPr/>
        </p:nvSpPr>
        <p:spPr>
          <a:xfrm>
            <a:off x="5942681" y="5473405"/>
            <a:ext cx="2165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lt"/>
                <a:cs typeface="Arial" panose="020B0604020202020204" pitchFamily="34" charset="0"/>
              </a:rPr>
              <a:t>Bond addition</a:t>
            </a:r>
            <a:endParaRPr lang="ko-KR" alt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520116-3D42-468D-B5BD-D5E2FC1DFA1E}"/>
              </a:ext>
            </a:extLst>
          </p:cNvPr>
          <p:cNvSpPr txBox="1"/>
          <p:nvPr/>
        </p:nvSpPr>
        <p:spPr>
          <a:xfrm>
            <a:off x="8763000" y="5473405"/>
            <a:ext cx="2165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lt"/>
                <a:cs typeface="Arial" panose="020B0604020202020204" pitchFamily="34" charset="0"/>
              </a:rPr>
              <a:t>Bond removal</a:t>
            </a:r>
            <a:endParaRPr lang="ko-KR" alt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E9B545-D468-401F-B6CC-AA8EC81910D5}"/>
              </a:ext>
            </a:extLst>
          </p:cNvPr>
          <p:cNvSpPr txBox="1"/>
          <p:nvPr/>
        </p:nvSpPr>
        <p:spPr>
          <a:xfrm>
            <a:off x="2857270" y="3096283"/>
            <a:ext cx="7612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lt"/>
                <a:cs typeface="Arial" panose="020B0604020202020204" pitchFamily="34" charset="0"/>
              </a:rPr>
              <a:t>Various state transition from initial state (cyclohexane) </a:t>
            </a:r>
            <a:endParaRPr lang="ko-KR" alt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24F1DB-25F2-4629-809F-882265DBF67A}"/>
              </a:ext>
            </a:extLst>
          </p:cNvPr>
          <p:cNvSpPr txBox="1"/>
          <p:nvPr/>
        </p:nvSpPr>
        <p:spPr>
          <a:xfrm>
            <a:off x="1191249" y="4264227"/>
            <a:ext cx="1061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+mj-lt"/>
                <a:cs typeface="Arial" panose="020B0604020202020204" pitchFamily="34" charset="0"/>
              </a:rPr>
              <a:t>State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054AD7-9D17-4B68-A2EE-3C1D9CF9F585}"/>
              </a:ext>
            </a:extLst>
          </p:cNvPr>
          <p:cNvSpPr txBox="1"/>
          <p:nvPr/>
        </p:nvSpPr>
        <p:spPr>
          <a:xfrm>
            <a:off x="1103113" y="5454049"/>
            <a:ext cx="1061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lt"/>
                <a:cs typeface="Arial" panose="020B0604020202020204" pitchFamily="34" charset="0"/>
              </a:rPr>
              <a:t>Action</a:t>
            </a:r>
            <a:endParaRPr lang="ko-KR" altLang="en-US" sz="24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47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73"/>
    </mc:Choice>
    <mc:Fallback xmlns="">
      <p:transition spd="slow" advTm="6047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41AF99-F92C-4CAD-B207-EDC8633E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>
                <a:cs typeface="Arial" panose="020B0604020202020204" pitchFamily="34" charset="0"/>
              </a:rPr>
              <a:t>Model Prediction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29664-4E1B-4638-AFFC-3DA8835F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15" name="그룹 1">
            <a:extLst>
              <a:ext uri="{FF2B5EF4-FFF2-40B4-BE49-F238E27FC236}">
                <a16:creationId xmlns:a16="http://schemas.microsoft.com/office/drawing/2014/main" id="{F85384F4-FBD5-428F-8099-AC22ECABE205}"/>
              </a:ext>
            </a:extLst>
          </p:cNvPr>
          <p:cNvGrpSpPr/>
          <p:nvPr/>
        </p:nvGrpSpPr>
        <p:grpSpPr>
          <a:xfrm>
            <a:off x="381000" y="2133600"/>
            <a:ext cx="9422618" cy="3359926"/>
            <a:chOff x="3189832" y="4502378"/>
            <a:chExt cx="5841030" cy="2082800"/>
          </a:xfrm>
        </p:grpSpPr>
        <p:pic>
          <p:nvPicPr>
            <p:cNvPr id="16" name="그림 2">
              <a:extLst>
                <a:ext uri="{FF2B5EF4-FFF2-40B4-BE49-F238E27FC236}">
                  <a16:creationId xmlns:a16="http://schemas.microsoft.com/office/drawing/2014/main" id="{170482E4-91AB-43E7-851B-37390D23F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5" t="23801" r="69995" b="30890"/>
            <a:stretch/>
          </p:blipFill>
          <p:spPr>
            <a:xfrm>
              <a:off x="3189832" y="5071929"/>
              <a:ext cx="1432192" cy="943698"/>
            </a:xfrm>
            <a:prstGeom prst="rect">
              <a:avLst/>
            </a:prstGeom>
          </p:spPr>
        </p:pic>
        <p:pic>
          <p:nvPicPr>
            <p:cNvPr id="17" name="그림 3">
              <a:extLst>
                <a:ext uri="{FF2B5EF4-FFF2-40B4-BE49-F238E27FC236}">
                  <a16:creationId xmlns:a16="http://schemas.microsoft.com/office/drawing/2014/main" id="{410759EE-2DF4-43CA-A259-A68601B04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930"/>
            <a:stretch/>
          </p:blipFill>
          <p:spPr>
            <a:xfrm>
              <a:off x="5918282" y="4502378"/>
              <a:ext cx="3112580" cy="2082800"/>
            </a:xfrm>
            <a:prstGeom prst="rect">
              <a:avLst/>
            </a:prstGeom>
          </p:spPr>
        </p:pic>
        <p:cxnSp>
          <p:nvCxnSpPr>
            <p:cNvPr id="18" name="직선 화살표 연결선 4">
              <a:extLst>
                <a:ext uri="{FF2B5EF4-FFF2-40B4-BE49-F238E27FC236}">
                  <a16:creationId xmlns:a16="http://schemas.microsoft.com/office/drawing/2014/main" id="{30800C47-3667-4BEE-BD74-0EB2A3661839}"/>
                </a:ext>
              </a:extLst>
            </p:cNvPr>
            <p:cNvCxnSpPr>
              <a:cxnSpLocks/>
            </p:cNvCxnSpPr>
            <p:nvPr/>
          </p:nvCxnSpPr>
          <p:spPr>
            <a:xfrm>
              <a:off x="4865301" y="5536126"/>
              <a:ext cx="79230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5">
              <a:extLst>
                <a:ext uri="{FF2B5EF4-FFF2-40B4-BE49-F238E27FC236}">
                  <a16:creationId xmlns:a16="http://schemas.microsoft.com/office/drawing/2014/main" id="{0C7B34A3-7BB9-4372-B01A-DD61CBF9F494}"/>
                </a:ext>
              </a:extLst>
            </p:cNvPr>
            <p:cNvSpPr/>
            <p:nvPr/>
          </p:nvSpPr>
          <p:spPr>
            <a:xfrm>
              <a:off x="6252521" y="4726656"/>
              <a:ext cx="506776" cy="51779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6">
                <a:extLst>
                  <a:ext uri="{FF2B5EF4-FFF2-40B4-BE49-F238E27FC236}">
                    <a16:creationId xmlns:a16="http://schemas.microsoft.com/office/drawing/2014/main" id="{0AFD1C63-54DC-4985-BEF3-5F3AEDF5B831}"/>
                  </a:ext>
                </a:extLst>
              </p:cNvPr>
              <p:cNvSpPr/>
              <p:nvPr/>
            </p:nvSpPr>
            <p:spPr>
              <a:xfrm>
                <a:off x="1378444" y="953019"/>
                <a:ext cx="3583994" cy="817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ko-Kore-KR" altLang="en-US" sz="3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altLang="ko-KR" sz="3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altLang="ko-KR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  <m:r>
                                <a:rPr kumimoji="1" lang="ko-Kore-KR" altLang="en-US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ore-KR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직사각형 6">
                <a:extLst>
                  <a:ext uri="{FF2B5EF4-FFF2-40B4-BE49-F238E27FC236}">
                    <a16:creationId xmlns:a16="http://schemas.microsoft.com/office/drawing/2014/main" id="{0AFD1C63-54DC-4985-BEF3-5F3AEDF5B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444" y="953019"/>
                <a:ext cx="3583994" cy="8170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7">
            <a:extLst>
              <a:ext uri="{FF2B5EF4-FFF2-40B4-BE49-F238E27FC236}">
                <a16:creationId xmlns:a16="http://schemas.microsoft.com/office/drawing/2014/main" id="{972523E2-19CA-424D-9970-246694A5A330}"/>
              </a:ext>
            </a:extLst>
          </p:cNvPr>
          <p:cNvCxnSpPr>
            <a:cxnSpLocks/>
          </p:cNvCxnSpPr>
          <p:nvPr/>
        </p:nvCxnSpPr>
        <p:spPr>
          <a:xfrm flipH="1" flipV="1">
            <a:off x="4582785" y="1728386"/>
            <a:ext cx="752945" cy="75294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16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70"/>
    </mc:Choice>
    <mc:Fallback xmlns="">
      <p:transition spd="slow" advTm="2537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41AF99-F92C-4CAD-B207-EDC8633E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>
                <a:cs typeface="Arial" panose="020B0604020202020204" pitchFamily="34" charset="0"/>
              </a:rPr>
              <a:t>Molecular generation with Q-network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29664-4E1B-4638-AFFC-3DA8835F8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1" name="그룹 3">
            <a:extLst>
              <a:ext uri="{FF2B5EF4-FFF2-40B4-BE49-F238E27FC236}">
                <a16:creationId xmlns:a16="http://schemas.microsoft.com/office/drawing/2014/main" id="{DD6ECE12-F708-4263-9B71-808D38EBDE18}"/>
              </a:ext>
            </a:extLst>
          </p:cNvPr>
          <p:cNvGrpSpPr/>
          <p:nvPr/>
        </p:nvGrpSpPr>
        <p:grpSpPr>
          <a:xfrm>
            <a:off x="240903" y="1259669"/>
            <a:ext cx="7070465" cy="4820507"/>
            <a:chOff x="6117447" y="1652119"/>
            <a:chExt cx="5469637" cy="3729093"/>
          </a:xfrm>
        </p:grpSpPr>
        <p:pic>
          <p:nvPicPr>
            <p:cNvPr id="12" name="그림 9">
              <a:extLst>
                <a:ext uri="{FF2B5EF4-FFF2-40B4-BE49-F238E27FC236}">
                  <a16:creationId xmlns:a16="http://schemas.microsoft.com/office/drawing/2014/main" id="{7243721B-50C0-4F12-B3A3-EF7769113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7447" y="1652119"/>
              <a:ext cx="5436120" cy="1029652"/>
            </a:xfrm>
            <a:prstGeom prst="rect">
              <a:avLst/>
            </a:prstGeom>
          </p:spPr>
        </p:pic>
        <p:pic>
          <p:nvPicPr>
            <p:cNvPr id="13" name="그림 10">
              <a:extLst>
                <a:ext uri="{FF2B5EF4-FFF2-40B4-BE49-F238E27FC236}">
                  <a16:creationId xmlns:a16="http://schemas.microsoft.com/office/drawing/2014/main" id="{24D0CA37-B0B3-4583-97AF-1F0EDB89E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9621" y="2908808"/>
              <a:ext cx="5357463" cy="1168901"/>
            </a:xfrm>
            <a:prstGeom prst="rect">
              <a:avLst/>
            </a:prstGeom>
          </p:spPr>
        </p:pic>
        <p:pic>
          <p:nvPicPr>
            <p:cNvPr id="14" name="그림 11">
              <a:extLst>
                <a:ext uri="{FF2B5EF4-FFF2-40B4-BE49-F238E27FC236}">
                  <a16:creationId xmlns:a16="http://schemas.microsoft.com/office/drawing/2014/main" id="{353C1692-5E50-4110-8BD5-74FE53862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9621" y="4323800"/>
              <a:ext cx="4339794" cy="105741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640200F-3222-4BEE-BD57-A2949CB2C623}"/>
              </a:ext>
            </a:extLst>
          </p:cNvPr>
          <p:cNvSpPr txBox="1"/>
          <p:nvPr/>
        </p:nvSpPr>
        <p:spPr>
          <a:xfrm>
            <a:off x="681794" y="936320"/>
            <a:ext cx="102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직선 화살표 연결선 26">
            <a:extLst>
              <a:ext uri="{FF2B5EF4-FFF2-40B4-BE49-F238E27FC236}">
                <a16:creationId xmlns:a16="http://schemas.microsoft.com/office/drawing/2014/main" id="{1E6EF4A5-4D62-4DA4-A4EF-AF8BC7E48A2D}"/>
              </a:ext>
            </a:extLst>
          </p:cNvPr>
          <p:cNvCxnSpPr>
            <a:cxnSpLocks/>
          </p:cNvCxnSpPr>
          <p:nvPr/>
        </p:nvCxnSpPr>
        <p:spPr>
          <a:xfrm>
            <a:off x="1632412" y="1160629"/>
            <a:ext cx="14951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27E3AA-1512-48E5-83C3-A3D193F76F0D}"/>
              </a:ext>
            </a:extLst>
          </p:cNvPr>
          <p:cNvSpPr txBox="1"/>
          <p:nvPr/>
        </p:nvSpPr>
        <p:spPr>
          <a:xfrm>
            <a:off x="6120090" y="5356059"/>
            <a:ext cx="102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9">
            <a:extLst>
              <a:ext uri="{FF2B5EF4-FFF2-40B4-BE49-F238E27FC236}">
                <a16:creationId xmlns:a16="http://schemas.microsoft.com/office/drawing/2014/main" id="{2440A297-610B-4F82-8001-B1A55A9F4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617" y="2051847"/>
            <a:ext cx="4067824" cy="38689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084B96-AFC4-458F-A4EB-4BA64E62E648}"/>
              </a:ext>
            </a:extLst>
          </p:cNvPr>
          <p:cNvSpPr txBox="1"/>
          <p:nvPr/>
        </p:nvSpPr>
        <p:spPr>
          <a:xfrm>
            <a:off x="8856815" y="1590182"/>
            <a:ext cx="266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QED-optimization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43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70"/>
    </mc:Choice>
    <mc:Fallback xmlns="">
      <p:transition spd="slow" advTm="2007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6875D3-E9B7-48B4-87E0-8653D2E6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DDQN is Accessible, but Literature is 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5FC28-66C5-4250-B9A4-C702BBD73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F60E7A-D222-4533-B680-B9CC5E5D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35293"/>
            <a:ext cx="9910213" cy="45874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5BFBF9-3F5A-44E5-A5D1-284DEE777DE1}"/>
              </a:ext>
            </a:extLst>
          </p:cNvPr>
          <p:cNvSpPr/>
          <p:nvPr/>
        </p:nvSpPr>
        <p:spPr>
          <a:xfrm>
            <a:off x="-3543" y="6534615"/>
            <a:ext cx="528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https://en.wikipedia.org/wiki/Reinforcement_learning</a:t>
            </a:r>
          </a:p>
        </p:txBody>
      </p:sp>
    </p:spTree>
    <p:extLst>
      <p:ext uri="{BB962C8B-B14F-4D97-AF65-F5344CB8AC3E}">
        <p14:creationId xmlns:p14="http://schemas.microsoft.com/office/powerpoint/2010/main" val="1396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628"/>
    </mc:Choice>
    <mc:Fallback xmlns="">
      <p:transition spd="slow" advTm="9662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D5F683-A79B-442B-9904-072746EF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Elements of Reinforcement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A5699-3823-41D7-A52B-61886050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7B20379-C592-4ED4-A9B3-17573305CC5F}"/>
              </a:ext>
            </a:extLst>
          </p:cNvPr>
          <p:cNvSpPr/>
          <p:nvPr/>
        </p:nvSpPr>
        <p:spPr>
          <a:xfrm>
            <a:off x="4419600" y="1260648"/>
            <a:ext cx="3352800" cy="1066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Agent</a:t>
            </a:r>
          </a:p>
        </p:txBody>
      </p: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2C64FEE7-34D0-42B3-BE8B-D9B4BD8C33CF}"/>
              </a:ext>
            </a:extLst>
          </p:cNvPr>
          <p:cNvSpPr/>
          <p:nvPr/>
        </p:nvSpPr>
        <p:spPr>
          <a:xfrm>
            <a:off x="4419600" y="4232448"/>
            <a:ext cx="3352800" cy="10668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Environment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9FE7EF5-F9AC-4683-AE4C-198EEC847339}"/>
              </a:ext>
            </a:extLst>
          </p:cNvPr>
          <p:cNvCxnSpPr>
            <a:cxnSpLocks/>
            <a:stCxn id="17" idx="3"/>
            <a:endCxn id="294" idx="3"/>
          </p:cNvCxnSpPr>
          <p:nvPr/>
        </p:nvCxnSpPr>
        <p:spPr>
          <a:xfrm>
            <a:off x="7772400" y="1794048"/>
            <a:ext cx="12700" cy="2971800"/>
          </a:xfrm>
          <a:prstGeom prst="bentConnector3">
            <a:avLst>
              <a:gd name="adj1" fmla="val 1236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C193BF-503E-47BF-A7B5-909F606E89DF}"/>
              </a:ext>
            </a:extLst>
          </p:cNvPr>
          <p:cNvCxnSpPr>
            <a:cxnSpLocks/>
          </p:cNvCxnSpPr>
          <p:nvPr/>
        </p:nvCxnSpPr>
        <p:spPr>
          <a:xfrm flipH="1">
            <a:off x="1752600" y="4994448"/>
            <a:ext cx="2667000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4760C96F-D47D-4627-88BC-40BC3B88AFFF}"/>
              </a:ext>
            </a:extLst>
          </p:cNvPr>
          <p:cNvCxnSpPr>
            <a:cxnSpLocks/>
          </p:cNvCxnSpPr>
          <p:nvPr/>
        </p:nvCxnSpPr>
        <p:spPr>
          <a:xfrm flipV="1">
            <a:off x="1752600" y="3394248"/>
            <a:ext cx="0" cy="160020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CA4EAC-6BB9-46FD-A93C-24A5CA7BDF4C}"/>
              </a:ext>
            </a:extLst>
          </p:cNvPr>
          <p:cNvCxnSpPr>
            <a:cxnSpLocks/>
          </p:cNvCxnSpPr>
          <p:nvPr/>
        </p:nvCxnSpPr>
        <p:spPr>
          <a:xfrm>
            <a:off x="1752600" y="1641648"/>
            <a:ext cx="26669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84C548B6-4E96-4536-B846-2A28146FEEBD}"/>
              </a:ext>
            </a:extLst>
          </p:cNvPr>
          <p:cNvCxnSpPr>
            <a:cxnSpLocks/>
          </p:cNvCxnSpPr>
          <p:nvPr/>
        </p:nvCxnSpPr>
        <p:spPr>
          <a:xfrm flipH="1">
            <a:off x="2209800" y="4613448"/>
            <a:ext cx="22098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240AD281-5678-45D4-82EB-5A5346A8B39F}"/>
              </a:ext>
            </a:extLst>
          </p:cNvPr>
          <p:cNvCxnSpPr>
            <a:cxnSpLocks/>
          </p:cNvCxnSpPr>
          <p:nvPr/>
        </p:nvCxnSpPr>
        <p:spPr>
          <a:xfrm flipV="1">
            <a:off x="2209800" y="3369156"/>
            <a:ext cx="0" cy="124429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A5A6045F-B649-4B1F-97BB-81524A47F84F}"/>
              </a:ext>
            </a:extLst>
          </p:cNvPr>
          <p:cNvCxnSpPr>
            <a:cxnSpLocks/>
          </p:cNvCxnSpPr>
          <p:nvPr/>
        </p:nvCxnSpPr>
        <p:spPr>
          <a:xfrm>
            <a:off x="2209800" y="2015029"/>
            <a:ext cx="2209800" cy="76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8BBA297-FB6F-4499-A63A-BC29B3A04D0A}"/>
              </a:ext>
            </a:extLst>
          </p:cNvPr>
          <p:cNvSpPr txBox="1"/>
          <p:nvPr/>
        </p:nvSpPr>
        <p:spPr>
          <a:xfrm>
            <a:off x="2611742" y="1143000"/>
            <a:ext cx="1178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State, </a:t>
            </a:r>
            <a:r>
              <a:rPr lang="en-US" sz="2400" i="1" dirty="0"/>
              <a:t>S</a:t>
            </a:r>
            <a:r>
              <a:rPr lang="en-US" sz="2400" i="1" baseline="-25000" dirty="0"/>
              <a:t>t</a:t>
            </a:r>
            <a:endParaRPr lang="en-US" sz="2400" i="1" dirty="0"/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B39E6B63-2E2F-4C1C-A7F6-9B2A58A0F0A4}"/>
              </a:ext>
            </a:extLst>
          </p:cNvPr>
          <p:cNvSpPr txBox="1"/>
          <p:nvPr/>
        </p:nvSpPr>
        <p:spPr>
          <a:xfrm>
            <a:off x="2439226" y="2096615"/>
            <a:ext cx="15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Reward, </a:t>
            </a:r>
            <a:r>
              <a:rPr lang="en-US" sz="2400" i="1" dirty="0"/>
              <a:t>R</a:t>
            </a:r>
            <a:r>
              <a:rPr lang="en-US" sz="2400" i="1" baseline="-25000" dirty="0"/>
              <a:t>t</a:t>
            </a:r>
            <a:endParaRPr lang="en-US" sz="2400" i="1" dirty="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A64E659E-D5A3-46A4-B0D3-761E1CAD1240}"/>
              </a:ext>
            </a:extLst>
          </p:cNvPr>
          <p:cNvSpPr txBox="1"/>
          <p:nvPr/>
        </p:nvSpPr>
        <p:spPr>
          <a:xfrm>
            <a:off x="9448800" y="2907491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Action, </a:t>
            </a:r>
            <a:r>
              <a:rPr lang="en-US" sz="2400" i="1" dirty="0"/>
              <a:t>A</a:t>
            </a:r>
            <a:r>
              <a:rPr lang="en-US" sz="2400" i="1" baseline="-25000" dirty="0"/>
              <a:t>t</a:t>
            </a:r>
            <a:endParaRPr lang="en-US" sz="2400" dirty="0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521E1859-7512-4C44-A772-B263B8377713}"/>
              </a:ext>
            </a:extLst>
          </p:cNvPr>
          <p:cNvSpPr txBox="1"/>
          <p:nvPr/>
        </p:nvSpPr>
        <p:spPr>
          <a:xfrm>
            <a:off x="2900891" y="4132176"/>
            <a:ext cx="62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</a:t>
            </a:r>
            <a:r>
              <a:rPr lang="en-US" sz="2400" i="1" baseline="-25000" dirty="0"/>
              <a:t>t+1</a:t>
            </a:r>
            <a:endParaRPr lang="en-US" sz="2400" i="1" dirty="0"/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972E4832-39C9-42A9-B118-CFA302D44BA7}"/>
              </a:ext>
            </a:extLst>
          </p:cNvPr>
          <p:cNvSpPr txBox="1"/>
          <p:nvPr/>
        </p:nvSpPr>
        <p:spPr>
          <a:xfrm>
            <a:off x="2887266" y="5033663"/>
            <a:ext cx="599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</a:t>
            </a:r>
            <a:r>
              <a:rPr lang="en-US" sz="2400" i="1" baseline="-25000" dirty="0"/>
              <a:t>t+1</a:t>
            </a:r>
            <a:endParaRPr lang="en-US" sz="2400" i="1" dirty="0"/>
          </a:p>
        </p:txBody>
      </p: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6D2D12CA-4AF6-48A2-8F79-BA126FC064D3}"/>
              </a:ext>
            </a:extLst>
          </p:cNvPr>
          <p:cNvCxnSpPr>
            <a:cxnSpLocks/>
          </p:cNvCxnSpPr>
          <p:nvPr/>
        </p:nvCxnSpPr>
        <p:spPr>
          <a:xfrm flipV="1">
            <a:off x="1752600" y="1644803"/>
            <a:ext cx="0" cy="16252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3C234EA-50DD-4C91-ACB1-19823E29D833}"/>
              </a:ext>
            </a:extLst>
          </p:cNvPr>
          <p:cNvCxnSpPr>
            <a:cxnSpLocks/>
          </p:cNvCxnSpPr>
          <p:nvPr/>
        </p:nvCxnSpPr>
        <p:spPr>
          <a:xfrm flipV="1">
            <a:off x="2209800" y="2015029"/>
            <a:ext cx="0" cy="12550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EF10237-05E7-4C29-855B-A4A1BC66063A}"/>
              </a:ext>
            </a:extLst>
          </p:cNvPr>
          <p:cNvSpPr txBox="1"/>
          <p:nvPr/>
        </p:nvSpPr>
        <p:spPr>
          <a:xfrm>
            <a:off x="41212" y="5594842"/>
            <a:ext cx="112121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Supervised learning: Data set is fixed.</a:t>
            </a:r>
          </a:p>
          <a:p>
            <a:r>
              <a:rPr lang="en-US" sz="2400" dirty="0"/>
              <a:t>Reinforcement learning: Agent only receives an outcome (state, reward) after an action.</a:t>
            </a:r>
          </a:p>
        </p:txBody>
      </p:sp>
    </p:spTree>
    <p:extLst>
      <p:ext uri="{BB962C8B-B14F-4D97-AF65-F5344CB8AC3E}">
        <p14:creationId xmlns:p14="http://schemas.microsoft.com/office/powerpoint/2010/main" val="270223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884"/>
    </mc:Choice>
    <mc:Fallback xmlns="">
      <p:transition spd="slow" advTm="10788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7B096D-82ED-4F70-A922-D0C327D797DF}"/>
              </a:ext>
            </a:extLst>
          </p:cNvPr>
          <p:cNvSpPr txBox="1"/>
          <p:nvPr/>
        </p:nvSpPr>
        <p:spPr>
          <a:xfrm>
            <a:off x="1045455" y="6334780"/>
            <a:ext cx="1045013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Agent: AI player                         Environment: Screen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DEA59A-30C8-4702-B2F9-452A71D57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55" y="304800"/>
            <a:ext cx="10287001" cy="57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8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72"/>
    </mc:Choice>
    <mc:Fallback xmlns="">
      <p:transition spd="slow" advTm="2187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7B096D-82ED-4F70-A922-D0C327D797DF}"/>
              </a:ext>
            </a:extLst>
          </p:cNvPr>
          <p:cNvSpPr txBox="1"/>
          <p:nvPr/>
        </p:nvSpPr>
        <p:spPr>
          <a:xfrm>
            <a:off x="0" y="5334000"/>
            <a:ext cx="12192000" cy="12003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2" rtlCol="0">
            <a:spAutoFit/>
          </a:bodyPr>
          <a:lstStyle/>
          <a:p>
            <a:pPr algn="ctr"/>
            <a:r>
              <a:rPr lang="en-US" sz="2400" dirty="0"/>
              <a:t>Agent: AlphaGo</a:t>
            </a:r>
          </a:p>
          <a:p>
            <a:pPr algn="ctr"/>
            <a:r>
              <a:rPr lang="en-US" sz="2400" dirty="0"/>
              <a:t>Environment: Go game</a:t>
            </a:r>
          </a:p>
          <a:p>
            <a:pPr algn="ctr"/>
            <a:r>
              <a:rPr lang="en-US" sz="2400" dirty="0"/>
              <a:t>Actions: a grid of placeable space (2D matrix)?</a:t>
            </a:r>
          </a:p>
          <a:p>
            <a:pPr algn="ctr"/>
            <a:r>
              <a:rPr lang="en-US" sz="2400" dirty="0"/>
              <a:t>State: Current placement of stones (2D Matrix)</a:t>
            </a:r>
          </a:p>
          <a:p>
            <a:pPr algn="ctr"/>
            <a:r>
              <a:rPr lang="en-US" sz="2400" dirty="0"/>
              <a:t>Reward: 0 until the end when you win or lose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8EADC3-CAB1-4673-B7F0-3FAA9038D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-33670"/>
            <a:ext cx="92964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5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17"/>
    </mc:Choice>
    <mc:Fallback xmlns="">
      <p:transition spd="slow" advTm="4931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D5F683-A79B-442B-9904-072746EF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Markov Decision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A5699-3823-41D7-A52B-61886050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7B20379-C592-4ED4-A9B3-17573305CC5F}"/>
              </a:ext>
            </a:extLst>
          </p:cNvPr>
          <p:cNvSpPr/>
          <p:nvPr/>
        </p:nvSpPr>
        <p:spPr>
          <a:xfrm>
            <a:off x="4495800" y="1066800"/>
            <a:ext cx="3352800" cy="1066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Agent</a:t>
            </a:r>
          </a:p>
        </p:txBody>
      </p: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2C64FEE7-34D0-42B3-BE8B-D9B4BD8C33CF}"/>
              </a:ext>
            </a:extLst>
          </p:cNvPr>
          <p:cNvSpPr/>
          <p:nvPr/>
        </p:nvSpPr>
        <p:spPr>
          <a:xfrm>
            <a:off x="4495800" y="3001357"/>
            <a:ext cx="3352800" cy="106680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Environment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9FE7EF5-F9AC-4683-AE4C-198EEC847339}"/>
              </a:ext>
            </a:extLst>
          </p:cNvPr>
          <p:cNvCxnSpPr>
            <a:stCxn id="17" idx="3"/>
            <a:endCxn id="294" idx="3"/>
          </p:cNvCxnSpPr>
          <p:nvPr/>
        </p:nvCxnSpPr>
        <p:spPr>
          <a:xfrm>
            <a:off x="7848600" y="1600200"/>
            <a:ext cx="12700" cy="1934557"/>
          </a:xfrm>
          <a:prstGeom prst="bentConnector3">
            <a:avLst>
              <a:gd name="adj1" fmla="val 1209873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4C193BF-503E-47BF-A7B5-909F606E89DF}"/>
              </a:ext>
            </a:extLst>
          </p:cNvPr>
          <p:cNvCxnSpPr>
            <a:cxnSpLocks/>
          </p:cNvCxnSpPr>
          <p:nvPr/>
        </p:nvCxnSpPr>
        <p:spPr>
          <a:xfrm flipH="1">
            <a:off x="1828800" y="3763357"/>
            <a:ext cx="2667000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4760C96F-D47D-4627-88BC-40BC3B88AFFF}"/>
              </a:ext>
            </a:extLst>
          </p:cNvPr>
          <p:cNvCxnSpPr>
            <a:cxnSpLocks/>
          </p:cNvCxnSpPr>
          <p:nvPr/>
        </p:nvCxnSpPr>
        <p:spPr>
          <a:xfrm flipV="1">
            <a:off x="1828800" y="2696557"/>
            <a:ext cx="0" cy="106680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CA4EAC-6BB9-46FD-A93C-24A5CA7BDF4C}"/>
              </a:ext>
            </a:extLst>
          </p:cNvPr>
          <p:cNvCxnSpPr>
            <a:cxnSpLocks/>
          </p:cNvCxnSpPr>
          <p:nvPr/>
        </p:nvCxnSpPr>
        <p:spPr>
          <a:xfrm>
            <a:off x="1828800" y="1447800"/>
            <a:ext cx="26669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84C548B6-4E96-4536-B846-2A28146FEEBD}"/>
              </a:ext>
            </a:extLst>
          </p:cNvPr>
          <p:cNvCxnSpPr>
            <a:cxnSpLocks/>
          </p:cNvCxnSpPr>
          <p:nvPr/>
        </p:nvCxnSpPr>
        <p:spPr>
          <a:xfrm flipH="1">
            <a:off x="2286000" y="3382357"/>
            <a:ext cx="22098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240AD281-5678-45D4-82EB-5A5346A8B39F}"/>
              </a:ext>
            </a:extLst>
          </p:cNvPr>
          <p:cNvCxnSpPr>
            <a:cxnSpLocks/>
          </p:cNvCxnSpPr>
          <p:nvPr/>
        </p:nvCxnSpPr>
        <p:spPr>
          <a:xfrm flipV="1">
            <a:off x="2286000" y="2696557"/>
            <a:ext cx="0" cy="6858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A5A6045F-B649-4B1F-97BB-81524A47F84F}"/>
              </a:ext>
            </a:extLst>
          </p:cNvPr>
          <p:cNvCxnSpPr>
            <a:cxnSpLocks/>
          </p:cNvCxnSpPr>
          <p:nvPr/>
        </p:nvCxnSpPr>
        <p:spPr>
          <a:xfrm>
            <a:off x="2286000" y="1821181"/>
            <a:ext cx="2209800" cy="76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8BBA297-FB6F-4499-A63A-BC29B3A04D0A}"/>
              </a:ext>
            </a:extLst>
          </p:cNvPr>
          <p:cNvSpPr txBox="1"/>
          <p:nvPr/>
        </p:nvSpPr>
        <p:spPr>
          <a:xfrm>
            <a:off x="2687942" y="949152"/>
            <a:ext cx="1178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State, </a:t>
            </a:r>
            <a:r>
              <a:rPr lang="en-US" sz="2400" i="1" dirty="0"/>
              <a:t>S</a:t>
            </a:r>
            <a:r>
              <a:rPr lang="en-US" sz="2400" i="1" baseline="-25000" dirty="0"/>
              <a:t>t</a:t>
            </a:r>
            <a:endParaRPr lang="en-US" sz="2400" i="1" dirty="0"/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B39E6B63-2E2F-4C1C-A7F6-9B2A58A0F0A4}"/>
              </a:ext>
            </a:extLst>
          </p:cNvPr>
          <p:cNvSpPr txBox="1"/>
          <p:nvPr/>
        </p:nvSpPr>
        <p:spPr>
          <a:xfrm>
            <a:off x="2515426" y="1902767"/>
            <a:ext cx="15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Reward, </a:t>
            </a:r>
            <a:r>
              <a:rPr lang="en-US" sz="2400" i="1" dirty="0"/>
              <a:t>R</a:t>
            </a:r>
            <a:r>
              <a:rPr lang="en-US" sz="2400" i="1" baseline="-25000" dirty="0"/>
              <a:t>t</a:t>
            </a:r>
            <a:endParaRPr lang="en-US" sz="2400" i="1" dirty="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A64E659E-D5A3-46A4-B0D3-761E1CAD1240}"/>
              </a:ext>
            </a:extLst>
          </p:cNvPr>
          <p:cNvSpPr txBox="1"/>
          <p:nvPr/>
        </p:nvSpPr>
        <p:spPr>
          <a:xfrm>
            <a:off x="9525000" y="2336645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Action, </a:t>
            </a:r>
            <a:r>
              <a:rPr lang="en-US" sz="2400" i="1" dirty="0"/>
              <a:t>A</a:t>
            </a:r>
            <a:r>
              <a:rPr lang="en-US" sz="2400" i="1" baseline="-25000" dirty="0"/>
              <a:t>t</a:t>
            </a:r>
            <a:endParaRPr lang="en-US" sz="2400" dirty="0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521E1859-7512-4C44-A772-B263B8377713}"/>
              </a:ext>
            </a:extLst>
          </p:cNvPr>
          <p:cNvSpPr txBox="1"/>
          <p:nvPr/>
        </p:nvSpPr>
        <p:spPr>
          <a:xfrm>
            <a:off x="2977091" y="2901085"/>
            <a:ext cx="599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</a:t>
            </a:r>
            <a:r>
              <a:rPr lang="en-US" sz="2400" i="1" baseline="-25000" dirty="0"/>
              <a:t>t+1</a:t>
            </a:r>
            <a:endParaRPr lang="en-US" sz="2400" i="1" dirty="0"/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972E4832-39C9-42A9-B118-CFA302D44BA7}"/>
              </a:ext>
            </a:extLst>
          </p:cNvPr>
          <p:cNvSpPr txBox="1"/>
          <p:nvPr/>
        </p:nvSpPr>
        <p:spPr>
          <a:xfrm>
            <a:off x="2963466" y="3802572"/>
            <a:ext cx="62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</a:t>
            </a:r>
            <a:r>
              <a:rPr lang="en-US" sz="2400" i="1" baseline="-25000" dirty="0"/>
              <a:t>t+1</a:t>
            </a:r>
            <a:endParaRPr lang="en-US" sz="2400" i="1" dirty="0"/>
          </a:p>
        </p:txBody>
      </p: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6D2D12CA-4AF6-48A2-8F79-BA126FC064D3}"/>
              </a:ext>
            </a:extLst>
          </p:cNvPr>
          <p:cNvCxnSpPr>
            <a:cxnSpLocks/>
          </p:cNvCxnSpPr>
          <p:nvPr/>
        </p:nvCxnSpPr>
        <p:spPr>
          <a:xfrm flipV="1">
            <a:off x="1828800" y="1450956"/>
            <a:ext cx="0" cy="11398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3C234EA-50DD-4C91-ACB1-19823E29D833}"/>
              </a:ext>
            </a:extLst>
          </p:cNvPr>
          <p:cNvCxnSpPr>
            <a:cxnSpLocks/>
          </p:cNvCxnSpPr>
          <p:nvPr/>
        </p:nvCxnSpPr>
        <p:spPr>
          <a:xfrm flipV="1">
            <a:off x="2286000" y="1821182"/>
            <a:ext cx="0" cy="7696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BB1327-A6B8-496A-AFF1-54F538E63A15}"/>
              </a:ext>
            </a:extLst>
          </p:cNvPr>
          <p:cNvSpPr txBox="1"/>
          <p:nvPr/>
        </p:nvSpPr>
        <p:spPr>
          <a:xfrm>
            <a:off x="4157187" y="4284191"/>
            <a:ext cx="40706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Receiving Reward: </a:t>
            </a:r>
            <a:r>
              <a:rPr lang="en-US" sz="2400" i="1" dirty="0"/>
              <a:t>f</a:t>
            </a:r>
            <a:r>
              <a:rPr lang="en-US" sz="2400" dirty="0"/>
              <a:t>(</a:t>
            </a:r>
            <a:r>
              <a:rPr lang="en-US" sz="2400" i="1" dirty="0" err="1"/>
              <a:t>S</a:t>
            </a:r>
            <a:r>
              <a:rPr lang="en-US" sz="2400" i="1" baseline="-25000" dirty="0" err="1"/>
              <a:t>t</a:t>
            </a:r>
            <a:r>
              <a:rPr lang="en-US" sz="2400" dirty="0" err="1"/>
              <a:t>,</a:t>
            </a:r>
            <a:r>
              <a:rPr lang="en-US" sz="2400" i="1" dirty="0" err="1"/>
              <a:t>A</a:t>
            </a:r>
            <a:r>
              <a:rPr lang="en-US" sz="2400" i="1" baseline="-25000" dirty="0" err="1"/>
              <a:t>t</a:t>
            </a:r>
            <a:r>
              <a:rPr lang="en-US" sz="2400" dirty="0"/>
              <a:t>) = </a:t>
            </a:r>
            <a:r>
              <a:rPr lang="en-US" sz="2400" i="1" dirty="0"/>
              <a:t>R</a:t>
            </a:r>
            <a:r>
              <a:rPr lang="en-US" sz="2400" i="1" baseline="-25000" dirty="0"/>
              <a:t>t</a:t>
            </a:r>
            <a:r>
              <a:rPr lang="en-US" sz="2400" baseline="-25000" dirty="0"/>
              <a:t>+1</a:t>
            </a:r>
          </a:p>
          <a:p>
            <a:pPr algn="ctr"/>
            <a:r>
              <a:rPr lang="en-US" sz="2400" i="1" dirty="0"/>
              <a:t>t </a:t>
            </a:r>
            <a:r>
              <a:rPr lang="en-US" sz="2400" dirty="0"/>
              <a:t>= time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A1466A-2C9F-47FD-9536-C05E0CBB09D6}"/>
              </a:ext>
            </a:extLst>
          </p:cNvPr>
          <p:cNvSpPr/>
          <p:nvPr/>
        </p:nvSpPr>
        <p:spPr>
          <a:xfrm>
            <a:off x="806621" y="5791200"/>
            <a:ext cx="428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S</a:t>
            </a:r>
            <a:r>
              <a:rPr lang="en-US" sz="2400" baseline="-25000" dirty="0"/>
              <a:t>0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6BB251-2669-4C83-A1EF-39ED8851D7F4}"/>
              </a:ext>
            </a:extLst>
          </p:cNvPr>
          <p:cNvGrpSpPr/>
          <p:nvPr/>
        </p:nvGrpSpPr>
        <p:grpSpPr>
          <a:xfrm>
            <a:off x="1304976" y="5791200"/>
            <a:ext cx="914400" cy="461665"/>
            <a:chOff x="685800" y="5109757"/>
            <a:chExt cx="914400" cy="46166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93D24FF-505C-493A-8A4C-7D81998A9F3A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" y="5340589"/>
              <a:ext cx="9144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B900F20-F953-4C69-997B-4C6CC91A6E00}"/>
                </a:ext>
              </a:extLst>
            </p:cNvPr>
            <p:cNvSpPr/>
            <p:nvPr/>
          </p:nvSpPr>
          <p:spPr>
            <a:xfrm>
              <a:off x="909603" y="5109757"/>
              <a:ext cx="466794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400" i="1" dirty="0"/>
                <a:t>A</a:t>
              </a:r>
              <a:r>
                <a:rPr lang="en-US" sz="2400" baseline="-25000" dirty="0"/>
                <a:t>0</a:t>
              </a:r>
              <a:endParaRPr lang="en-US" sz="2400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406D583-A354-415D-9E4E-6F0586B6CAC1}"/>
              </a:ext>
            </a:extLst>
          </p:cNvPr>
          <p:cNvSpPr/>
          <p:nvPr/>
        </p:nvSpPr>
        <p:spPr>
          <a:xfrm>
            <a:off x="2289409" y="5791200"/>
            <a:ext cx="428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S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4BC3BA-389C-44BA-83F4-A4904D04F99D}"/>
              </a:ext>
            </a:extLst>
          </p:cNvPr>
          <p:cNvGrpSpPr/>
          <p:nvPr/>
        </p:nvGrpSpPr>
        <p:grpSpPr>
          <a:xfrm>
            <a:off x="2787764" y="5791200"/>
            <a:ext cx="914400" cy="461665"/>
            <a:chOff x="2084696" y="5109757"/>
            <a:chExt cx="914400" cy="461665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8CE3070-2ED6-41F5-85FF-4269B3DC12B4}"/>
                </a:ext>
              </a:extLst>
            </p:cNvPr>
            <p:cNvCxnSpPr>
              <a:cxnSpLocks/>
            </p:cNvCxnSpPr>
            <p:nvPr/>
          </p:nvCxnSpPr>
          <p:spPr>
            <a:xfrm>
              <a:off x="2084696" y="5340589"/>
              <a:ext cx="9144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CA276E1-BC72-4EF9-86A9-57A46455F84D}"/>
                </a:ext>
              </a:extLst>
            </p:cNvPr>
            <p:cNvSpPr/>
            <p:nvPr/>
          </p:nvSpPr>
          <p:spPr>
            <a:xfrm>
              <a:off x="2308499" y="5109757"/>
              <a:ext cx="466794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400" i="1" dirty="0"/>
                <a:t>A</a:t>
              </a:r>
              <a:r>
                <a:rPr lang="en-US" sz="2400" baseline="-25000" dirty="0"/>
                <a:t>1</a:t>
              </a:r>
              <a:endParaRPr lang="en-US" sz="240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38FAA75-4A7D-4BA3-8406-B6B305FEEDFA}"/>
              </a:ext>
            </a:extLst>
          </p:cNvPr>
          <p:cNvSpPr/>
          <p:nvPr/>
        </p:nvSpPr>
        <p:spPr>
          <a:xfrm>
            <a:off x="3772197" y="5791200"/>
            <a:ext cx="428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S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8CA7BD-9F0F-4229-8374-4575A071EA6E}"/>
              </a:ext>
            </a:extLst>
          </p:cNvPr>
          <p:cNvGrpSpPr/>
          <p:nvPr/>
        </p:nvGrpSpPr>
        <p:grpSpPr>
          <a:xfrm>
            <a:off x="4270552" y="5791200"/>
            <a:ext cx="914400" cy="461665"/>
            <a:chOff x="3527394" y="5109757"/>
            <a:chExt cx="914400" cy="461665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981BF8-DCBC-46EF-89AB-5D7B37228AF4}"/>
                </a:ext>
              </a:extLst>
            </p:cNvPr>
            <p:cNvCxnSpPr>
              <a:cxnSpLocks/>
            </p:cNvCxnSpPr>
            <p:nvPr/>
          </p:nvCxnSpPr>
          <p:spPr>
            <a:xfrm>
              <a:off x="3527394" y="5340589"/>
              <a:ext cx="9144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3A5025D-7D3B-426A-A2DA-1E18EBE7517B}"/>
                </a:ext>
              </a:extLst>
            </p:cNvPr>
            <p:cNvSpPr/>
            <p:nvPr/>
          </p:nvSpPr>
          <p:spPr>
            <a:xfrm>
              <a:off x="3751197" y="5109757"/>
              <a:ext cx="466794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400" i="1" dirty="0"/>
                <a:t>A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20CEF13C-BB88-48F0-AEB7-B41903CFDB21}"/>
              </a:ext>
            </a:extLst>
          </p:cNvPr>
          <p:cNvSpPr/>
          <p:nvPr/>
        </p:nvSpPr>
        <p:spPr>
          <a:xfrm>
            <a:off x="5254985" y="5791200"/>
            <a:ext cx="428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S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EE46C9-34BD-4B88-9EF8-F0F0F1C713B8}"/>
              </a:ext>
            </a:extLst>
          </p:cNvPr>
          <p:cNvGrpSpPr/>
          <p:nvPr/>
        </p:nvGrpSpPr>
        <p:grpSpPr>
          <a:xfrm>
            <a:off x="5753340" y="5791200"/>
            <a:ext cx="914400" cy="461665"/>
            <a:chOff x="5101616" y="5109757"/>
            <a:chExt cx="914400" cy="461665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975D22D-7E0A-4FDD-8985-B8FAF773CDCB}"/>
                </a:ext>
              </a:extLst>
            </p:cNvPr>
            <p:cNvCxnSpPr>
              <a:cxnSpLocks/>
            </p:cNvCxnSpPr>
            <p:nvPr/>
          </p:nvCxnSpPr>
          <p:spPr>
            <a:xfrm>
              <a:off x="5101616" y="5340589"/>
              <a:ext cx="9144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BD3433E-37C3-4220-B7FA-6166065A5114}"/>
                </a:ext>
              </a:extLst>
            </p:cNvPr>
            <p:cNvSpPr/>
            <p:nvPr/>
          </p:nvSpPr>
          <p:spPr>
            <a:xfrm>
              <a:off x="5325419" y="5109757"/>
              <a:ext cx="466794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400" i="1" dirty="0"/>
                <a:t>A</a:t>
              </a:r>
              <a:r>
                <a:rPr lang="en-US" sz="2400" baseline="-25000" dirty="0"/>
                <a:t>3</a:t>
              </a:r>
              <a:endParaRPr lang="en-US" sz="2400" dirty="0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D2212CC-527F-489A-97DD-3EF76B6D85EC}"/>
              </a:ext>
            </a:extLst>
          </p:cNvPr>
          <p:cNvSpPr/>
          <p:nvPr/>
        </p:nvSpPr>
        <p:spPr>
          <a:xfrm>
            <a:off x="6737773" y="5791200"/>
            <a:ext cx="428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S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45D970-CB68-492A-BD40-A146E6A2A700}"/>
              </a:ext>
            </a:extLst>
          </p:cNvPr>
          <p:cNvGrpSpPr/>
          <p:nvPr/>
        </p:nvGrpSpPr>
        <p:grpSpPr>
          <a:xfrm>
            <a:off x="7236128" y="5791200"/>
            <a:ext cx="914400" cy="461665"/>
            <a:chOff x="6617781" y="5109757"/>
            <a:chExt cx="914400" cy="461665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80F28F4-444D-40ED-973A-7D83839F93A8}"/>
                </a:ext>
              </a:extLst>
            </p:cNvPr>
            <p:cNvCxnSpPr>
              <a:cxnSpLocks/>
            </p:cNvCxnSpPr>
            <p:nvPr/>
          </p:nvCxnSpPr>
          <p:spPr>
            <a:xfrm>
              <a:off x="6617781" y="5340589"/>
              <a:ext cx="9144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74A02A-19EB-4CF5-817B-CC498E4CCCCE}"/>
                </a:ext>
              </a:extLst>
            </p:cNvPr>
            <p:cNvSpPr/>
            <p:nvPr/>
          </p:nvSpPr>
          <p:spPr>
            <a:xfrm>
              <a:off x="6841584" y="5109757"/>
              <a:ext cx="466794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400" i="1" dirty="0"/>
                <a:t>A</a:t>
              </a:r>
              <a:r>
                <a:rPr lang="en-US" sz="2400" baseline="-25000" dirty="0"/>
                <a:t>4</a:t>
              </a:r>
              <a:endParaRPr lang="en-US" sz="2400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5E11BA1-E7E3-4007-BB8B-7615BE51F62A}"/>
              </a:ext>
            </a:extLst>
          </p:cNvPr>
          <p:cNvSpPr/>
          <p:nvPr/>
        </p:nvSpPr>
        <p:spPr>
          <a:xfrm>
            <a:off x="8220561" y="5791200"/>
            <a:ext cx="428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S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18E581-ED4F-4BFC-834A-BB7F776C0F22}"/>
              </a:ext>
            </a:extLst>
          </p:cNvPr>
          <p:cNvGrpSpPr/>
          <p:nvPr/>
        </p:nvGrpSpPr>
        <p:grpSpPr>
          <a:xfrm>
            <a:off x="8718916" y="5791200"/>
            <a:ext cx="914400" cy="461665"/>
            <a:chOff x="8089067" y="5109757"/>
            <a:chExt cx="914400" cy="461665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B68CCD8-CA07-4412-A828-665B111E562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067" y="5340589"/>
              <a:ext cx="9144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C464B12-2B39-4EA3-AFDE-6F45FC6852E2}"/>
                </a:ext>
              </a:extLst>
            </p:cNvPr>
            <p:cNvSpPr/>
            <p:nvPr/>
          </p:nvSpPr>
          <p:spPr>
            <a:xfrm>
              <a:off x="8312870" y="5109757"/>
              <a:ext cx="466794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400" i="1" dirty="0"/>
                <a:t>A</a:t>
              </a:r>
              <a:r>
                <a:rPr lang="en-US" sz="2400" baseline="-25000" dirty="0"/>
                <a:t>5</a:t>
              </a:r>
              <a:endParaRPr lang="en-US" sz="2400" dirty="0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756A5CAC-2541-467B-B03F-1288FE16572B}"/>
              </a:ext>
            </a:extLst>
          </p:cNvPr>
          <p:cNvSpPr/>
          <p:nvPr/>
        </p:nvSpPr>
        <p:spPr>
          <a:xfrm>
            <a:off x="9703349" y="5791200"/>
            <a:ext cx="428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S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905233-AB07-44DE-9E05-7E29B0070E49}"/>
              </a:ext>
            </a:extLst>
          </p:cNvPr>
          <p:cNvGrpSpPr/>
          <p:nvPr/>
        </p:nvGrpSpPr>
        <p:grpSpPr>
          <a:xfrm>
            <a:off x="10201704" y="5791200"/>
            <a:ext cx="914400" cy="461665"/>
            <a:chOff x="9663452" y="5109757"/>
            <a:chExt cx="914400" cy="461665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C5B0F54-3BF1-4957-9AFD-71ED9D8458D6}"/>
                </a:ext>
              </a:extLst>
            </p:cNvPr>
            <p:cNvCxnSpPr>
              <a:cxnSpLocks/>
            </p:cNvCxnSpPr>
            <p:nvPr/>
          </p:nvCxnSpPr>
          <p:spPr>
            <a:xfrm>
              <a:off x="9663452" y="5340589"/>
              <a:ext cx="9144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49E9912-8513-4481-9C95-9A32FAE81154}"/>
                </a:ext>
              </a:extLst>
            </p:cNvPr>
            <p:cNvSpPr/>
            <p:nvPr/>
          </p:nvSpPr>
          <p:spPr>
            <a:xfrm>
              <a:off x="9887255" y="5109757"/>
              <a:ext cx="466794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2400" i="1" dirty="0"/>
                <a:t>A</a:t>
              </a:r>
              <a:r>
                <a:rPr lang="en-US" sz="2400" baseline="-25000" dirty="0"/>
                <a:t>6</a:t>
              </a:r>
              <a:endParaRPr lang="en-US" sz="2400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F1A2D440-4FA6-47B8-B6B2-87E3BF52F0B0}"/>
              </a:ext>
            </a:extLst>
          </p:cNvPr>
          <p:cNvSpPr/>
          <p:nvPr/>
        </p:nvSpPr>
        <p:spPr>
          <a:xfrm>
            <a:off x="11186138" y="5791200"/>
            <a:ext cx="3962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…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DB56BF-485E-46CA-83DE-49DF8B7A8A45}"/>
              </a:ext>
            </a:extLst>
          </p:cNvPr>
          <p:cNvSpPr txBox="1"/>
          <p:nvPr/>
        </p:nvSpPr>
        <p:spPr>
          <a:xfrm>
            <a:off x="73411" y="5121642"/>
            <a:ext cx="9076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Markov decision process: a process of the state changing after an action</a:t>
            </a:r>
          </a:p>
        </p:txBody>
      </p:sp>
    </p:spTree>
    <p:extLst>
      <p:ext uri="{BB962C8B-B14F-4D97-AF65-F5344CB8AC3E}">
        <p14:creationId xmlns:p14="http://schemas.microsoft.com/office/powerpoint/2010/main" val="344543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12"/>
    </mc:Choice>
    <mc:Fallback xmlns="">
      <p:transition spd="slow" advTm="5391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D5F683-A79B-442B-9904-072746EF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Terminologies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A5699-3823-41D7-A52B-61886050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09357-283F-4276-AB10-26BE83B21BE7}"/>
              </a:ext>
            </a:extLst>
          </p:cNvPr>
          <p:cNvSpPr txBox="1"/>
          <p:nvPr/>
        </p:nvSpPr>
        <p:spPr>
          <a:xfrm>
            <a:off x="187960" y="1252573"/>
            <a:ext cx="1154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want actions to  maximize its cumulative (expected)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474AB4-7AD0-484F-BCA5-585A018CFEF2}"/>
                  </a:ext>
                </a:extLst>
              </p:cNvPr>
              <p:cNvSpPr txBox="1"/>
              <p:nvPr/>
            </p:nvSpPr>
            <p:spPr>
              <a:xfrm>
                <a:off x="187960" y="2208877"/>
                <a:ext cx="48310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474AB4-7AD0-484F-BCA5-585A018CF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0" y="2208877"/>
                <a:ext cx="4831066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648F9F5-A538-420B-A869-930E6EF1DF8C}"/>
              </a:ext>
            </a:extLst>
          </p:cNvPr>
          <p:cNvSpPr txBox="1"/>
          <p:nvPr/>
        </p:nvSpPr>
        <p:spPr>
          <a:xfrm>
            <a:off x="187960" y="783820"/>
            <a:ext cx="2287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Expected Return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F4FC9-545A-4C38-A13D-1CAADE5E4633}"/>
              </a:ext>
            </a:extLst>
          </p:cNvPr>
          <p:cNvSpPr txBox="1"/>
          <p:nvPr/>
        </p:nvSpPr>
        <p:spPr>
          <a:xfrm>
            <a:off x="187960" y="4038916"/>
            <a:ext cx="1180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discount rate, </a:t>
            </a:r>
            <a:r>
              <a:rPr lang="el-GR" sz="2400" dirty="0"/>
              <a:t>γ</a:t>
            </a:r>
            <a:r>
              <a:rPr lang="en-US" sz="2400" dirty="0"/>
              <a:t>, discounts (lowers) future rewards, so model focuses more on the present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0A2CB7-AE8A-464D-AC90-7C8819A7172A}"/>
                  </a:ext>
                </a:extLst>
              </p:cNvPr>
              <p:cNvSpPr txBox="1"/>
              <p:nvPr/>
            </p:nvSpPr>
            <p:spPr>
              <a:xfrm>
                <a:off x="187960" y="4558050"/>
                <a:ext cx="6747553" cy="109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0A2CB7-AE8A-464D-AC90-7C8819A71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0" y="4558050"/>
                <a:ext cx="6747553" cy="10996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064899F-A885-4D76-ACE2-9FD27C62BB44}"/>
              </a:ext>
            </a:extLst>
          </p:cNvPr>
          <p:cNvSpPr txBox="1"/>
          <p:nvPr/>
        </p:nvSpPr>
        <p:spPr>
          <a:xfrm>
            <a:off x="187960" y="3570163"/>
            <a:ext cx="2558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Discounted Return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B2CBEF-7969-4F2B-A861-65623D1FE3D7}"/>
              </a:ext>
            </a:extLst>
          </p:cNvPr>
          <p:cNvCxnSpPr>
            <a:cxnSpLocks/>
          </p:cNvCxnSpPr>
          <p:nvPr/>
        </p:nvCxnSpPr>
        <p:spPr>
          <a:xfrm flipH="1">
            <a:off x="5015363" y="2486314"/>
            <a:ext cx="536604" cy="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6DB305-3C55-4D20-91A1-785EA3CA4B43}"/>
              </a:ext>
            </a:extLst>
          </p:cNvPr>
          <p:cNvSpPr txBox="1"/>
          <p:nvPr/>
        </p:nvSpPr>
        <p:spPr>
          <a:xfrm>
            <a:off x="5564372" y="2064603"/>
            <a:ext cx="4831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Fails for infinite continuous process</a:t>
            </a:r>
          </a:p>
          <a:p>
            <a:r>
              <a:rPr lang="en-US" sz="2400" dirty="0"/>
              <a:t>(e.g. stock prediction)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8DABB6-51B0-4A73-A996-E0D3A16050A1}"/>
                  </a:ext>
                </a:extLst>
              </p:cNvPr>
              <p:cNvSpPr txBox="1"/>
              <p:nvPr/>
            </p:nvSpPr>
            <p:spPr>
              <a:xfrm>
                <a:off x="187960" y="5862935"/>
                <a:ext cx="109656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8DABB6-51B0-4A73-A996-E0D3A1605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0" y="5862935"/>
                <a:ext cx="10965694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78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969"/>
    </mc:Choice>
    <mc:Fallback xmlns="">
      <p:transition spd="slow" advTm="18896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D5F683-A79B-442B-9904-072746EF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Terminologies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A5699-3823-41D7-A52B-61886050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409357-283F-4276-AB10-26BE83B21BE7}"/>
                  </a:ext>
                </a:extLst>
              </p:cNvPr>
              <p:cNvSpPr txBox="1"/>
              <p:nvPr/>
            </p:nvSpPr>
            <p:spPr>
              <a:xfrm>
                <a:off x="187961" y="794453"/>
                <a:ext cx="11546840" cy="5131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Policy</a:t>
                </a:r>
              </a:p>
              <a:p>
                <a:r>
                  <a:rPr lang="en-US" sz="2400" dirty="0"/>
                  <a:t>If an agent follows policy </a:t>
                </a:r>
                <a:r>
                  <a:rPr lang="el-GR" sz="2400" dirty="0"/>
                  <a:t>π</a:t>
                </a:r>
                <a:r>
                  <a:rPr lang="en-US" sz="2400" dirty="0"/>
                  <a:t> at time </a:t>
                </a:r>
                <a:r>
                  <a:rPr lang="en-US" sz="2400" i="1" dirty="0"/>
                  <a:t>t</a:t>
                </a:r>
                <a:r>
                  <a:rPr lang="en-US" sz="2400" dirty="0"/>
                  <a:t>, then </a:t>
                </a:r>
                <a:r>
                  <a:rPr lang="el-GR" sz="2400" dirty="0"/>
                  <a:t>π</a:t>
                </a:r>
                <a:r>
                  <a:rPr lang="en-US" sz="2400" dirty="0"/>
                  <a:t>(</a:t>
                </a:r>
                <a:r>
                  <a:rPr lang="en-US" sz="2400" dirty="0" err="1"/>
                  <a:t>a|s</a:t>
                </a:r>
                <a:r>
                  <a:rPr lang="en-US" sz="2400" dirty="0"/>
                  <a:t>) is the probability that </a:t>
                </a:r>
                <a:r>
                  <a:rPr lang="en-US" sz="2400" i="1" dirty="0"/>
                  <a:t>A</a:t>
                </a:r>
                <a:r>
                  <a:rPr lang="en-US" sz="2400" baseline="-25000" dirty="0"/>
                  <a:t>t</a:t>
                </a:r>
                <a:r>
                  <a:rPr lang="en-US" sz="2400" i="1" dirty="0"/>
                  <a:t> </a:t>
                </a:r>
                <a:r>
                  <a:rPr lang="en-US" sz="2400" dirty="0"/>
                  <a:t>= a if </a:t>
                </a:r>
                <a:r>
                  <a:rPr lang="en-US" sz="2400" i="1" dirty="0"/>
                  <a:t>S</a:t>
                </a:r>
                <a:r>
                  <a:rPr lang="en-US" sz="2400" i="1" baseline="-25000" dirty="0"/>
                  <a:t>t</a:t>
                </a:r>
                <a:r>
                  <a:rPr lang="en-US" sz="2400" i="1" dirty="0"/>
                  <a:t> = s</a:t>
                </a:r>
                <a:endParaRPr lang="en-US" sz="2400" dirty="0"/>
              </a:p>
              <a:p>
                <a:endParaRPr lang="en-US" sz="2400" b="1" dirty="0"/>
              </a:p>
              <a:p>
                <a:r>
                  <a:rPr lang="en-US" sz="2400" b="1" dirty="0"/>
                  <a:t>Value Function</a:t>
                </a:r>
              </a:p>
              <a:p>
                <a:r>
                  <a:rPr lang="en-US" sz="2400" dirty="0"/>
                  <a:t>how good is a specific action or a specific state for the agent?</a:t>
                </a:r>
              </a:p>
              <a:p>
                <a:endParaRPr lang="en-US" sz="2400" dirty="0"/>
              </a:p>
              <a:p>
                <a:r>
                  <a:rPr lang="en-US" sz="2400" i="1" dirty="0"/>
                  <a:t>State-value function</a:t>
                </a:r>
                <a:r>
                  <a:rPr lang="en-US" sz="2400" dirty="0"/>
                  <a:t> for policy </a:t>
                </a:r>
                <a:r>
                  <a:rPr lang="el-GR" sz="2400" dirty="0"/>
                  <a:t>π</a:t>
                </a:r>
                <a:r>
                  <a:rPr lang="en-US" sz="2400" dirty="0"/>
                  <a:t>, or </a:t>
                </a:r>
                <a:r>
                  <a:rPr lang="en-US" sz="2400" i="1" dirty="0"/>
                  <a:t>v</a:t>
                </a:r>
                <a:r>
                  <a:rPr lang="el-GR" sz="2400" i="1" baseline="-25000" dirty="0"/>
                  <a:t>π</a:t>
                </a:r>
                <a:r>
                  <a:rPr lang="en-US" sz="2400" i="1" dirty="0"/>
                  <a:t>, </a:t>
                </a:r>
                <a:r>
                  <a:rPr lang="en-US" sz="2400" dirty="0"/>
                  <a:t>is a measure of the goodness of a state for an agent following policy </a:t>
                </a:r>
                <a:r>
                  <a:rPr lang="el-GR" sz="2400" dirty="0"/>
                  <a:t>π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i="1" dirty="0"/>
              </a:p>
              <a:p>
                <a:r>
                  <a:rPr lang="en-US" sz="2400" i="1" dirty="0"/>
                  <a:t>Action-value function</a:t>
                </a:r>
                <a:r>
                  <a:rPr lang="en-US" sz="2400" dirty="0"/>
                  <a:t> for policy </a:t>
                </a:r>
                <a:r>
                  <a:rPr lang="el-GR" sz="2400" dirty="0"/>
                  <a:t>π</a:t>
                </a:r>
                <a:r>
                  <a:rPr lang="en-US" sz="2400" dirty="0"/>
                  <a:t>, or </a:t>
                </a:r>
                <a:r>
                  <a:rPr lang="en-US" sz="2400" i="1" dirty="0"/>
                  <a:t>q</a:t>
                </a:r>
                <a:r>
                  <a:rPr lang="el-GR" sz="2400" i="1" baseline="-25000" dirty="0"/>
                  <a:t>π</a:t>
                </a:r>
                <a:r>
                  <a:rPr lang="en-US" sz="2400" i="1" dirty="0"/>
                  <a:t>, </a:t>
                </a:r>
                <a:r>
                  <a:rPr lang="en-US" sz="2400" dirty="0"/>
                  <a:t>is a measure of the goodness of an action given a state for an agent following policy </a:t>
                </a:r>
                <a:r>
                  <a:rPr lang="el-GR" sz="2400" dirty="0"/>
                  <a:t>π</a:t>
                </a:r>
                <a:endParaRPr lang="en-US" sz="2400" dirty="0"/>
              </a:p>
              <a:p>
                <a:endParaRPr lang="en-US" sz="2400" baseline="-25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409357-283F-4276-AB10-26BE83B21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1" y="794453"/>
                <a:ext cx="11546840" cy="5131341"/>
              </a:xfrm>
              <a:prstGeom prst="rect">
                <a:avLst/>
              </a:prstGeom>
              <a:blipFill>
                <a:blip r:embed="rId5"/>
                <a:stretch>
                  <a:fillRect l="-845" t="-950" b="-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9BB5AC-20CF-40E9-8A47-B16DF54E5281}"/>
              </a:ext>
            </a:extLst>
          </p:cNvPr>
          <p:cNvCxnSpPr>
            <a:cxnSpLocks/>
          </p:cNvCxnSpPr>
          <p:nvPr/>
        </p:nvCxnSpPr>
        <p:spPr>
          <a:xfrm flipV="1">
            <a:off x="3657600" y="5831166"/>
            <a:ext cx="381000" cy="26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0BFAB52-6ABF-4D91-AA05-6FA83004732C}"/>
              </a:ext>
            </a:extLst>
          </p:cNvPr>
          <p:cNvSpPr txBox="1"/>
          <p:nvPr/>
        </p:nvSpPr>
        <p:spPr>
          <a:xfrm>
            <a:off x="2743200" y="6094583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q</a:t>
            </a:r>
            <a:r>
              <a:rPr lang="en-US" sz="2400" dirty="0"/>
              <a:t> function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07875E-2FEB-45B1-9BF5-8FA4350F6007}"/>
              </a:ext>
            </a:extLst>
          </p:cNvPr>
          <p:cNvSpPr txBox="1"/>
          <p:nvPr/>
        </p:nvSpPr>
        <p:spPr>
          <a:xfrm>
            <a:off x="6705600" y="4893914"/>
            <a:ext cx="108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q</a:t>
            </a:r>
            <a:r>
              <a:rPr lang="en-US" sz="2400" dirty="0"/>
              <a:t> value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F44613-158F-4985-ADF6-463FAF6D9983}"/>
              </a:ext>
            </a:extLst>
          </p:cNvPr>
          <p:cNvCxnSpPr>
            <a:cxnSpLocks/>
          </p:cNvCxnSpPr>
          <p:nvPr/>
        </p:nvCxnSpPr>
        <p:spPr>
          <a:xfrm flipH="1">
            <a:off x="5961381" y="5262265"/>
            <a:ext cx="515619" cy="167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5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631"/>
    </mc:Choice>
    <mc:Fallback xmlns="">
      <p:transition spd="slow" advTm="17963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D5F683-A79B-442B-9904-072746EF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Optimal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A5699-3823-41D7-A52B-61886050D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409357-283F-4276-AB10-26BE83B21BE7}"/>
                  </a:ext>
                </a:extLst>
              </p:cNvPr>
              <p:cNvSpPr txBox="1"/>
              <p:nvPr/>
            </p:nvSpPr>
            <p:spPr>
              <a:xfrm>
                <a:off x="187960" y="990600"/>
                <a:ext cx="11851639" cy="4399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 Optimal Policy</a:t>
                </a:r>
                <a:endParaRPr lang="en-US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if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and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only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if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A policy that is better than or at least the same as all other policies is called an optimal policy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* indicates the optimal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  <a:r>
                  <a:rPr lang="en-US" sz="2400" b="1" dirty="0"/>
                  <a:t>Bellman optimality equation for </a:t>
                </a:r>
                <a:r>
                  <a:rPr lang="en-US" sz="2400" b="1" i="1" dirty="0"/>
                  <a:t>q</a:t>
                </a:r>
                <a:r>
                  <a:rPr lang="en-US" sz="2400" b="1" dirty="0"/>
                  <a:t>*</a:t>
                </a:r>
              </a:p>
              <a:p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409357-283F-4276-AB10-26BE83B21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60" y="990600"/>
                <a:ext cx="11851639" cy="4399666"/>
              </a:xfrm>
              <a:prstGeom prst="rect">
                <a:avLst/>
              </a:prstGeom>
              <a:blipFill>
                <a:blip r:embed="rId5"/>
                <a:stretch>
                  <a:fillRect l="-823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89542589-77D0-4143-BC48-587B4E7F1CFC}"/>
              </a:ext>
            </a:extLst>
          </p:cNvPr>
          <p:cNvSpPr/>
          <p:nvPr/>
        </p:nvSpPr>
        <p:spPr>
          <a:xfrm rot="5400000">
            <a:off x="5603417" y="4794630"/>
            <a:ext cx="228600" cy="651833"/>
          </a:xfrm>
          <a:prstGeom prst="rightBrace">
            <a:avLst>
              <a:gd name="adj1" fmla="val 34237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128D096-F4B8-4A1B-B90D-88B851407B28}"/>
              </a:ext>
            </a:extLst>
          </p:cNvPr>
          <p:cNvSpPr/>
          <p:nvPr/>
        </p:nvSpPr>
        <p:spPr>
          <a:xfrm rot="5400000">
            <a:off x="7373000" y="4091848"/>
            <a:ext cx="228600" cy="2057400"/>
          </a:xfrm>
          <a:prstGeom prst="rightBrace">
            <a:avLst>
              <a:gd name="adj1" fmla="val 34237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9167E-2BE5-41BA-8D9F-AD497ED0BD68}"/>
              </a:ext>
            </a:extLst>
          </p:cNvPr>
          <p:cNvSpPr txBox="1"/>
          <p:nvPr/>
        </p:nvSpPr>
        <p:spPr>
          <a:xfrm>
            <a:off x="4227430" y="5329535"/>
            <a:ext cx="196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Reward for </a:t>
            </a:r>
            <a:r>
              <a:rPr lang="en-US" sz="2400" i="1" dirty="0" err="1"/>
              <a:t>s</a:t>
            </a:r>
            <a:r>
              <a:rPr lang="en-US" sz="2400" dirty="0" err="1"/>
              <a:t>,</a:t>
            </a:r>
            <a:r>
              <a:rPr lang="en-US" sz="2400" i="1" dirty="0" err="1"/>
              <a:t>a</a:t>
            </a:r>
            <a:endParaRPr lang="en-US" sz="24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735A4-4327-487B-8600-D28039DF7AD0}"/>
              </a:ext>
            </a:extLst>
          </p:cNvPr>
          <p:cNvSpPr txBox="1"/>
          <p:nvPr/>
        </p:nvSpPr>
        <p:spPr>
          <a:xfrm>
            <a:off x="6534801" y="5329534"/>
            <a:ext cx="4666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Maximum </a:t>
            </a:r>
            <a:r>
              <a:rPr lang="en-US" sz="2400" i="1" dirty="0"/>
              <a:t>q</a:t>
            </a:r>
            <a:r>
              <a:rPr lang="en-US" sz="2400" dirty="0"/>
              <a:t> value from next 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6007D7-1847-4F28-8A87-B5E316B4C2E8}"/>
              </a:ext>
            </a:extLst>
          </p:cNvPr>
          <p:cNvSpPr txBox="1"/>
          <p:nvPr/>
        </p:nvSpPr>
        <p:spPr>
          <a:xfrm>
            <a:off x="3547563" y="6019800"/>
            <a:ext cx="4246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need to train </a:t>
            </a:r>
            <a:r>
              <a:rPr lang="en-US" sz="2400" i="1" dirty="0"/>
              <a:t>q</a:t>
            </a:r>
            <a:r>
              <a:rPr lang="en-US" sz="2400" dirty="0"/>
              <a:t> to become </a:t>
            </a:r>
            <a:r>
              <a:rPr lang="en-US" sz="2400" i="1" dirty="0"/>
              <a:t>q</a:t>
            </a:r>
            <a:r>
              <a:rPr lang="en-US" sz="2400" baseline="-25000" dirty="0"/>
              <a:t>*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6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582"/>
    </mc:Choice>
    <mc:Fallback xmlns="">
      <p:transition spd="slow" advTm="245582"/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CCEI-PresentationTemplate</Template>
  <TotalTime>176624</TotalTime>
  <Words>1093</Words>
  <Application>Microsoft Office PowerPoint</Application>
  <PresentationFormat>Widescreen</PresentationFormat>
  <Paragraphs>255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Custom Design</vt:lpstr>
      <vt:lpstr>PowerPoint Presentation</vt:lpstr>
      <vt:lpstr>PowerPoint Presentation</vt:lpstr>
      <vt:lpstr>Elements of Reinforcement Learning</vt:lpstr>
      <vt:lpstr>PowerPoint Presentation</vt:lpstr>
      <vt:lpstr>PowerPoint Presentation</vt:lpstr>
      <vt:lpstr>Markov Decision Process</vt:lpstr>
      <vt:lpstr>Terminologies</vt:lpstr>
      <vt:lpstr>More Terminologies</vt:lpstr>
      <vt:lpstr>Optimal policy</vt:lpstr>
      <vt:lpstr>Example</vt:lpstr>
      <vt:lpstr>PowerPoint Presentation</vt:lpstr>
      <vt:lpstr>Challenges of q learning</vt:lpstr>
      <vt:lpstr>Dota 2 with Large Scale Deep Reinforcement Learning</vt:lpstr>
      <vt:lpstr>Deep Q network (DQN) Concept</vt:lpstr>
      <vt:lpstr>Experience Replay</vt:lpstr>
      <vt:lpstr>Double Q Learning</vt:lpstr>
      <vt:lpstr>DQN Entire Algorithm</vt:lpstr>
      <vt:lpstr>PowerPoint Presentation</vt:lpstr>
      <vt:lpstr>Reinforcement learning for de novo design</vt:lpstr>
      <vt:lpstr>Reinforcement learning for de novo design</vt:lpstr>
      <vt:lpstr>Model Prediction Example</vt:lpstr>
      <vt:lpstr>Molecular generation with Q-network</vt:lpstr>
      <vt:lpstr>DDQN is Accessible, but Literature is Ample</vt:lpstr>
    </vt:vector>
  </TitlesOfParts>
  <Company>University of Delaware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Principles Microkinetic Modeling of Steam Reforming  of a Water-soluble Bio-oil Fraction  for in situ H2  Production</dc:title>
  <dc:creator>Alexander Mironenko</dc:creator>
  <cp:lastModifiedBy>Geun Ho Gu</cp:lastModifiedBy>
  <cp:revision>17112</cp:revision>
  <cp:lastPrinted>2015-01-07T05:27:20Z</cp:lastPrinted>
  <dcterms:created xsi:type="dcterms:W3CDTF">2013-08-13T18:51:32Z</dcterms:created>
  <dcterms:modified xsi:type="dcterms:W3CDTF">2024-05-11T11:53:32Z</dcterms:modified>
</cp:coreProperties>
</file>